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notesMasterIdLst>
    <p:notesMasterId r:id="rId23"/>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jpeg"/><Relationship Id="rId2" Type="http://schemas.openxmlformats.org/officeDocument/2006/relationships/image" Target="../media/image-10-2.jpeg"/><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slideLayout" Target="../slideLayouts/slideLayout1.xml"/><Relationship Id="rId7"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jpeg"/><Relationship Id="rId2" Type="http://schemas.openxmlformats.org/officeDocument/2006/relationships/image" Target="../media/image-11-2.jpeg"/><Relationship Id="rId3" Type="http://schemas.openxmlformats.org/officeDocument/2006/relationships/slideLayout" Target="../slideLayouts/slideLayout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jpe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jpeg"/><Relationship Id="rId2" Type="http://schemas.openxmlformats.org/officeDocument/2006/relationships/image" Target="../media/image-13-2.png"/><Relationship Id="rId3" Type="http://schemas.openxmlformats.org/officeDocument/2006/relationships/image" Target="../media/image-13-3.png"/><Relationship Id="rId4" Type="http://schemas.openxmlformats.org/officeDocument/2006/relationships/image" Target="../media/image-13-4.png"/><Relationship Id="rId5" Type="http://schemas.openxmlformats.org/officeDocument/2006/relationships/image" Target="../media/image-13-5.png"/><Relationship Id="rId6" Type="http://schemas.openxmlformats.org/officeDocument/2006/relationships/slideLayout" Target="../slideLayouts/slideLayout1.xml"/><Relationship Id="rId7"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jpeg"/><Relationship Id="rId2" Type="http://schemas.openxmlformats.org/officeDocument/2006/relationships/image" Target="../media/image-14-2.jpeg"/><Relationship Id="rId3" Type="http://schemas.openxmlformats.org/officeDocument/2006/relationships/image" Target="../media/image-14-3.jpeg"/><Relationship Id="rId4" Type="http://schemas.openxmlformats.org/officeDocument/2006/relationships/image" Target="../media/image-14-4.jpeg"/><Relationship Id="rId5" Type="http://schemas.openxmlformats.org/officeDocument/2006/relationships/slideLayout" Target="../slideLayouts/slideLayout1.xml"/><Relationship Id="rId6"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jpeg"/><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jpeg"/><Relationship Id="rId2" Type="http://schemas.openxmlformats.org/officeDocument/2006/relationships/slideLayout" Target="../slideLayouts/slideLayout1.xml"/><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image" Target="../media/image-17-1.jpeg"/><Relationship Id="rId2" Type="http://schemas.openxmlformats.org/officeDocument/2006/relationships/image" Target="../media/image-17-2.jpeg"/><Relationship Id="rId3" Type="http://schemas.openxmlformats.org/officeDocument/2006/relationships/slideLayout" Target="../slideLayouts/slideLayout1.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image" Target="../media/image-18-1.jpeg"/><Relationship Id="rId2" Type="http://schemas.openxmlformats.org/officeDocument/2006/relationships/slideLayout" Target="../slideLayouts/slideLayout1.xml"/><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image" Target="../media/image-19-1.jpeg"/><Relationship Id="rId2" Type="http://schemas.openxmlformats.org/officeDocument/2006/relationships/slideLayout" Target="../slideLayouts/slideLayout1.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image" Target="../media/image-20-1.jpeg"/><Relationship Id="rId2" Type="http://schemas.openxmlformats.org/officeDocument/2006/relationships/image" Target="../media/image-20-2.jpeg"/><Relationship Id="rId3" Type="http://schemas.openxmlformats.org/officeDocument/2006/relationships/slideLayout" Target="../slideLayouts/slideLayout1.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image" Target="../media/image-21-1.jpeg"/><Relationship Id="rId2" Type="http://schemas.openxmlformats.org/officeDocument/2006/relationships/slideLayout" Target="../slideLayouts/slideLayout1.xml"/><Relationship Id="rId3"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jpeg"/><Relationship Id="rId2" Type="http://schemas.openxmlformats.org/officeDocument/2006/relationships/image" Target="../media/image-5-2.jpeg"/><Relationship Id="rId3" Type="http://schemas.openxmlformats.org/officeDocument/2006/relationships/image" Target="../media/image-5-3.jpeg"/><Relationship Id="rId4" Type="http://schemas.openxmlformats.org/officeDocument/2006/relationships/image" Target="../media/image-5-4.jpeg"/><Relationship Id="rId5" Type="http://schemas.openxmlformats.org/officeDocument/2006/relationships/image" Target="../media/image-5-5.jpeg"/><Relationship Id="rId6" Type="http://schemas.openxmlformats.org/officeDocument/2006/relationships/slideLayout" Target="../slideLayouts/slideLayout1.xml"/><Relationship Id="rId7"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jpeg"/><Relationship Id="rId2" Type="http://schemas.openxmlformats.org/officeDocument/2006/relationships/slideLayout" Target="../slideLayouts/slideLayout1.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jpe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jpeg"/><Relationship Id="rId2" Type="http://schemas.openxmlformats.org/officeDocument/2006/relationships/image" Target="../media/image-8-2.jpeg"/><Relationship Id="rId3" Type="http://schemas.openxmlformats.org/officeDocument/2006/relationships/slideLayout" Target="../slideLayouts/slideLayout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jpe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1166813"/>
            <a:ext cx="80010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4" name="Text 1"/>
          <p:cNvSpPr/>
          <p:nvPr/>
        </p:nvSpPr>
        <p:spPr>
          <a:xfrm>
            <a:off x="571500" y="1643062"/>
            <a:ext cx="8001000" cy="133350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在SO(3)上使用Hopf纤维化生成均匀增量网格</a:t>
            </a:r>
            <a:endParaRPr lang="en-US" sz="3700" dirty="0"/>
          </a:p>
        </p:txBody>
      </p:sp>
      <p:sp>
        <p:nvSpPr>
          <p:cNvPr id="5" name="Shape 2"/>
          <p:cNvSpPr/>
          <p:nvPr/>
        </p:nvSpPr>
        <p:spPr>
          <a:xfrm>
            <a:off x="571500" y="3309938"/>
            <a:ext cx="604838" cy="114300"/>
          </a:xfrm>
          <a:prstGeom prst="rect">
            <a:avLst/>
          </a:prstGeom>
          <a:solidFill>
            <a:srgbClr val="FFFFFF"/>
          </a:solidFill>
          <a:ln/>
        </p:spPr>
      </p:sp>
      <p:sp>
        <p:nvSpPr>
          <p:cNvPr id="6" name="Text 3"/>
          <p:cNvSpPr/>
          <p:nvPr/>
        </p:nvSpPr>
        <p:spPr>
          <a:xfrm>
            <a:off x="571500" y="3757613"/>
            <a:ext cx="8001000" cy="219075"/>
          </a:xfrm>
          <a:prstGeom prst="rect">
            <a:avLst/>
          </a:prstGeom>
          <a:noFill/>
          <a:ln/>
        </p:spPr>
        <p:txBody>
          <a:bodyPr wrap="square" lIns="0" tIns="0" rIns="0" bIns="0" rtlCol="0" anchor="ctr" vert="horz"/>
          <a:lstStyle/>
          <a:p>
            <a:pPr algn="l" indent="0" marL="0">
              <a:lnSpc>
                <a:spcPts val="1700"/>
              </a:lnSpc>
              <a:buNone/>
            </a:pPr>
            <a:r>
              <a:rPr lang="en-US" sz="1200" dirty="0">
                <a:solidFill>
                  <a:srgbClr val="FFFFFF"/>
                </a:solidFill>
                <a:latin typeface="Microsoft YaHei" pitchFamily="34" charset="0"/>
                <a:ea typeface="Microsoft YaHei" pitchFamily="34" charset="-122"/>
                <a:cs typeface="Microsoft YaHei" pitchFamily="34" charset="-120"/>
              </a:rPr>
              <a:t>通义智能PPT</a:t>
            </a:r>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9144000" cy="5162550"/>
          </a:xfrm>
          <a:prstGeom prst="rect">
            <a:avLst/>
          </a:prstGeom>
          <a:solidFill>
            <a:srgbClr val="FFFFFF"/>
          </a:solidFill>
          <a:ln/>
        </p:spPr>
      </p:sp>
      <p:pic>
        <p:nvPicPr>
          <p:cNvPr id="3" name="Image 0" descr="preencoded.png">    </p:cNvPr>
          <p:cNvPicPr>
            <a:picLocks noChangeAspect="1"/>
          </p:cNvPicPr>
          <p:nvPr/>
        </p:nvPicPr>
        <p:blipFill>
          <a:blip r:embed="rId1"/>
          <a:srcRect l="185" r="185" t="0" b="0"/>
          <a:stretch/>
        </p:blipFill>
        <p:spPr>
          <a:xfrm>
            <a:off x="0" y="0"/>
            <a:ext cx="9144000" cy="5162550"/>
          </a:xfrm>
          <a:prstGeom prst="rect">
            <a:avLst/>
          </a:prstGeom>
        </p:spPr>
      </p:pic>
      <p:pic>
        <p:nvPicPr>
          <p:cNvPr id="4" name="Image 1" descr="preencoded.png">    </p:cNvPr>
          <p:cNvPicPr>
            <a:picLocks noChangeAspect="1"/>
          </p:cNvPicPr>
          <p:nvPr/>
        </p:nvPicPr>
        <p:blipFill>
          <a:blip r:embed="rId2"/>
          <a:srcRect l="12638" r="12638" t="0" b="0"/>
          <a:stretch/>
        </p:blipFill>
        <p:spPr>
          <a:xfrm>
            <a:off x="0" y="0"/>
            <a:ext cx="3857625" cy="5162550"/>
          </a:xfrm>
          <a:prstGeom prst="rect">
            <a:avLst/>
          </a:prstGeom>
        </p:spPr>
      </p:pic>
      <p:sp>
        <p:nvSpPr>
          <p:cNvPr id="5" name="Text 1"/>
          <p:cNvSpPr/>
          <p:nvPr/>
        </p:nvSpPr>
        <p:spPr>
          <a:xfrm>
            <a:off x="4429125" y="285750"/>
            <a:ext cx="323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6" name="Text 2"/>
          <p:cNvSpPr/>
          <p:nvPr/>
        </p:nvSpPr>
        <p:spPr>
          <a:xfrm>
            <a:off x="4429125" y="742950"/>
            <a:ext cx="323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均匀性度量</a:t>
            </a:r>
            <a:endParaRPr lang="en-US" sz="1200" dirty="0"/>
          </a:p>
        </p:txBody>
      </p:sp>
      <p:pic>
        <p:nvPicPr>
          <p:cNvPr id="7" name="Image 2" descr="preencoded.png">    </p:cNvPr>
          <p:cNvPicPr>
            <a:picLocks noChangeAspect="1"/>
          </p:cNvPicPr>
          <p:nvPr/>
        </p:nvPicPr>
        <p:blipFill>
          <a:blip r:embed="rId3"/>
          <a:srcRect l="0" r="0" t="0" b="0"/>
          <a:stretch/>
        </p:blipFill>
        <p:spPr>
          <a:xfrm>
            <a:off x="5131594" y="1333500"/>
            <a:ext cx="476250" cy="476250"/>
          </a:xfrm>
          <a:prstGeom prst="rect">
            <a:avLst/>
          </a:prstGeom>
        </p:spPr>
      </p:pic>
      <p:sp>
        <p:nvSpPr>
          <p:cNvPr id="8" name="Text 3"/>
          <p:cNvSpPr/>
          <p:nvPr/>
        </p:nvSpPr>
        <p:spPr>
          <a:xfrm>
            <a:off x="4429125" y="1924050"/>
            <a:ext cx="1881187"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偏差与分散</a:t>
            </a:r>
            <a:endParaRPr lang="en-US" sz="1200" dirty="0"/>
          </a:p>
        </p:txBody>
      </p:sp>
      <p:sp>
        <p:nvSpPr>
          <p:cNvPr id="9" name="Text 4"/>
          <p:cNvSpPr/>
          <p:nvPr/>
        </p:nvSpPr>
        <p:spPr>
          <a:xfrm>
            <a:off x="4429125" y="2171700"/>
            <a:ext cx="1881187"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偏差和分散是衡量样本集均匀性的关键指标，偏差关注区域覆盖的均衡性，而分散则侧重于点间距离的最大值。</a:t>
            </a:r>
            <a:endParaRPr lang="en-US" sz="1000" dirty="0"/>
          </a:p>
        </p:txBody>
      </p:sp>
      <p:pic>
        <p:nvPicPr>
          <p:cNvPr id="10" name="Image 3" descr="preencoded.png">    </p:cNvPr>
          <p:cNvPicPr>
            <a:picLocks noChangeAspect="1"/>
          </p:cNvPicPr>
          <p:nvPr/>
        </p:nvPicPr>
        <p:blipFill>
          <a:blip r:embed="rId4"/>
          <a:srcRect l="0" r="0" t="0" b="0"/>
          <a:stretch/>
        </p:blipFill>
        <p:spPr>
          <a:xfrm>
            <a:off x="7393781" y="1333500"/>
            <a:ext cx="476250" cy="476250"/>
          </a:xfrm>
          <a:prstGeom prst="rect">
            <a:avLst/>
          </a:prstGeom>
        </p:spPr>
      </p:pic>
      <p:sp>
        <p:nvSpPr>
          <p:cNvPr id="11" name="Text 5"/>
          <p:cNvSpPr/>
          <p:nvPr/>
        </p:nvSpPr>
        <p:spPr>
          <a:xfrm>
            <a:off x="6691313" y="1924050"/>
            <a:ext cx="1881187"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偏差定义</a:t>
            </a:r>
            <a:endParaRPr lang="en-US" sz="1200" dirty="0"/>
          </a:p>
        </p:txBody>
      </p:sp>
      <p:sp>
        <p:nvSpPr>
          <p:cNvPr id="12" name="Text 6"/>
          <p:cNvSpPr/>
          <p:nvPr/>
        </p:nvSpPr>
        <p:spPr>
          <a:xfrm>
            <a:off x="6691313" y="2171700"/>
            <a:ext cx="1881187"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偏差通过比较样本点在任意子集中的分布与该子集的测度来量化样本集的均匀程度，揭示覆盖不足或过密的区域。</a:t>
            </a:r>
            <a:endParaRPr lang="en-US" sz="1000" dirty="0"/>
          </a:p>
        </p:txBody>
      </p:sp>
      <p:pic>
        <p:nvPicPr>
          <p:cNvPr id="13" name="Image 4" descr="preencoded.png">    </p:cNvPr>
          <p:cNvPicPr>
            <a:picLocks noChangeAspect="1"/>
          </p:cNvPicPr>
          <p:nvPr/>
        </p:nvPicPr>
        <p:blipFill>
          <a:blip r:embed="rId5"/>
          <a:srcRect l="0" r="0" t="0" b="0"/>
          <a:stretch/>
        </p:blipFill>
        <p:spPr>
          <a:xfrm>
            <a:off x="5131594" y="3200400"/>
            <a:ext cx="476250" cy="476250"/>
          </a:xfrm>
          <a:prstGeom prst="rect">
            <a:avLst/>
          </a:prstGeom>
        </p:spPr>
      </p:pic>
      <p:sp>
        <p:nvSpPr>
          <p:cNvPr id="14" name="Text 7"/>
          <p:cNvSpPr/>
          <p:nvPr/>
        </p:nvSpPr>
        <p:spPr>
          <a:xfrm>
            <a:off x="4429125" y="3790950"/>
            <a:ext cx="1881187"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分散定义</a:t>
            </a:r>
            <a:endParaRPr lang="en-US" sz="1200" dirty="0"/>
          </a:p>
        </p:txBody>
      </p:sp>
      <p:sp>
        <p:nvSpPr>
          <p:cNvPr id="15" name="Text 8"/>
          <p:cNvSpPr/>
          <p:nvPr/>
        </p:nvSpPr>
        <p:spPr>
          <a:xfrm>
            <a:off x="4429125" y="4038600"/>
            <a:ext cx="1881187"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分散测量样本集中任一点到最近样本点的距离最大值，直观反映样本点间的最远距离，确保空间无大空洞。</a:t>
            </a:r>
            <a:endParaRPr lang="en-US" sz="1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pic>
        <p:nvPicPr>
          <p:cNvPr id="4" name="Image 1" descr="preencoded.png">    </p:cNvPr>
          <p:cNvPicPr>
            <a:picLocks noChangeAspect="1"/>
          </p:cNvPicPr>
          <p:nvPr/>
        </p:nvPicPr>
        <p:blipFill>
          <a:blip r:embed="rId2"/>
          <a:srcRect l="12500" r="12500" t="0" b="0"/>
          <a:stretch/>
        </p:blipFill>
        <p:spPr>
          <a:xfrm>
            <a:off x="0" y="0"/>
            <a:ext cx="3857625" cy="5143500"/>
          </a:xfrm>
          <a:prstGeom prst="rect">
            <a:avLst/>
          </a:prstGeom>
        </p:spPr>
      </p:pic>
      <p:sp>
        <p:nvSpPr>
          <p:cNvPr id="5" name="Text 1"/>
          <p:cNvSpPr/>
          <p:nvPr/>
        </p:nvSpPr>
        <p:spPr>
          <a:xfrm>
            <a:off x="4429125" y="285750"/>
            <a:ext cx="323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6" name="Text 2"/>
          <p:cNvSpPr/>
          <p:nvPr/>
        </p:nvSpPr>
        <p:spPr>
          <a:xfrm>
            <a:off x="4429125" y="742950"/>
            <a:ext cx="323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序列生成要求</a:t>
            </a:r>
            <a:endParaRPr lang="en-US" sz="1200" dirty="0"/>
          </a:p>
        </p:txBody>
      </p:sp>
      <p:sp>
        <p:nvSpPr>
          <p:cNvPr id="7" name="Text 3"/>
          <p:cNvSpPr/>
          <p:nvPr/>
        </p:nvSpPr>
        <p:spPr>
          <a:xfrm>
            <a:off x="4429125" y="13335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增量生成</a:t>
            </a:r>
            <a:endParaRPr lang="en-US" sz="1200" dirty="0"/>
          </a:p>
        </p:txBody>
      </p:sp>
      <p:sp>
        <p:nvSpPr>
          <p:cNvPr id="8" name="Text 4"/>
          <p:cNvSpPr/>
          <p:nvPr/>
        </p:nvSpPr>
        <p:spPr>
          <a:xfrm>
            <a:off x="4429125" y="1581150"/>
            <a:ext cx="4143375" cy="2095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序列应允许逐步添加样本，适应未知规模的任务需求。</a:t>
            </a:r>
            <a:endParaRPr lang="en-US" sz="1000" dirty="0"/>
          </a:p>
        </p:txBody>
      </p:sp>
      <p:sp>
        <p:nvSpPr>
          <p:cNvPr id="9" name="Text 5"/>
          <p:cNvSpPr/>
          <p:nvPr/>
        </p:nvSpPr>
        <p:spPr>
          <a:xfrm>
            <a:off x="4429125" y="19812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最优分散减少</a:t>
            </a:r>
            <a:endParaRPr lang="en-US" sz="1200" dirty="0"/>
          </a:p>
        </p:txBody>
      </p:sp>
      <p:sp>
        <p:nvSpPr>
          <p:cNvPr id="10" name="Text 6"/>
          <p:cNvSpPr/>
          <p:nvPr/>
        </p:nvSpPr>
        <p:spPr>
          <a:xfrm>
            <a:off x="4429125" y="2228850"/>
            <a:ext cx="4143375" cy="2095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每次添加新样本时，应最小化最大距离，确保均匀覆盖。</a:t>
            </a:r>
            <a:endParaRPr lang="en-US" sz="1000" dirty="0"/>
          </a:p>
        </p:txBody>
      </p:sp>
      <p:sp>
        <p:nvSpPr>
          <p:cNvPr id="11" name="Text 7"/>
          <p:cNvSpPr/>
          <p:nvPr/>
        </p:nvSpPr>
        <p:spPr>
          <a:xfrm>
            <a:off x="4429125" y="26289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显式邻域结构</a:t>
            </a:r>
            <a:endParaRPr lang="en-US" sz="1200" dirty="0"/>
          </a:p>
        </p:txBody>
      </p:sp>
      <p:sp>
        <p:nvSpPr>
          <p:cNvPr id="12" name="Text 8"/>
          <p:cNvSpPr/>
          <p:nvPr/>
        </p:nvSpPr>
        <p:spPr>
          <a:xfrm>
            <a:off x="4429125" y="2876550"/>
            <a:ext cx="4143375" cy="2095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每个样本应有明确的邻近关系，便于快速查询和操作。</a:t>
            </a:r>
            <a:endParaRPr lang="en-US" sz="1000" dirty="0"/>
          </a:p>
        </p:txBody>
      </p:sp>
      <p:sp>
        <p:nvSpPr>
          <p:cNvPr id="13" name="Text 9"/>
          <p:cNvSpPr/>
          <p:nvPr/>
        </p:nvSpPr>
        <p:spPr>
          <a:xfrm>
            <a:off x="4429125" y="32766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低度量扭曲</a:t>
            </a:r>
            <a:endParaRPr lang="en-US" sz="1200" dirty="0"/>
          </a:p>
        </p:txBody>
      </p:sp>
      <p:sp>
        <p:nvSpPr>
          <p:cNvPr id="14" name="Text 10"/>
          <p:cNvSpPr/>
          <p:nvPr/>
        </p:nvSpPr>
        <p:spPr>
          <a:xfrm>
            <a:off x="4429125" y="3524250"/>
            <a:ext cx="4143375" cy="2095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邻近样本间的距离应反映真实几何，减少计算误差。</a:t>
            </a:r>
            <a:endParaRPr lang="en-US" sz="1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我们的方法</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04</a:t>
            </a:r>
            <a:endParaRPr lang="en-US" sz="225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133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FFFFFF"/>
                </a:solidFill>
                <a:latin typeface="Microsoft YaHei" pitchFamily="34" charset="0"/>
                <a:ea typeface="Microsoft YaHei" pitchFamily="34" charset="-122"/>
                <a:cs typeface="Microsoft YaHei" pitchFamily="34" charset="-120"/>
              </a:rPr>
              <a:t>网格结构描述</a:t>
            </a:r>
            <a:endParaRPr lang="en-US" sz="1200" dirty="0"/>
          </a:p>
        </p:txBody>
      </p:sp>
      <p:pic>
        <p:nvPicPr>
          <p:cNvPr id="6" name="Image 1" descr="preencoded.png">    </p:cNvPr>
          <p:cNvPicPr>
            <a:picLocks noChangeAspect="1"/>
          </p:cNvPicPr>
          <p:nvPr/>
        </p:nvPicPr>
        <p:blipFill>
          <a:blip r:embed="rId2"/>
          <a:srcRect l="0" r="0" t="0" b="0"/>
          <a:stretch/>
        </p:blipFill>
        <p:spPr>
          <a:xfrm>
            <a:off x="1190625" y="2095500"/>
            <a:ext cx="476250" cy="476250"/>
          </a:xfrm>
          <a:prstGeom prst="rect">
            <a:avLst/>
          </a:prstGeom>
        </p:spPr>
      </p:pic>
      <p:sp>
        <p:nvSpPr>
          <p:cNvPr id="7" name="Text 3"/>
          <p:cNvSpPr/>
          <p:nvPr/>
        </p:nvSpPr>
        <p:spPr>
          <a:xfrm>
            <a:off x="571500" y="2686050"/>
            <a:ext cx="17145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Hopf坐标利用</a:t>
            </a:r>
            <a:endParaRPr lang="en-US" sz="1200" dirty="0"/>
          </a:p>
        </p:txBody>
      </p:sp>
      <p:sp>
        <p:nvSpPr>
          <p:cNvPr id="8" name="Text 4"/>
          <p:cNvSpPr/>
          <p:nvPr/>
        </p:nvSpPr>
        <p:spPr>
          <a:xfrm>
            <a:off x="571500" y="2933700"/>
            <a:ext cx="17145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通过Hopf坐标，将SO(3)分解为S1纤维与S2基空间的局部直积，便于构建均匀网格。</a:t>
            </a:r>
            <a:endParaRPr lang="en-US" sz="1000" dirty="0"/>
          </a:p>
        </p:txBody>
      </p:sp>
      <p:pic>
        <p:nvPicPr>
          <p:cNvPr id="9" name="Image 2" descr="preencoded.png">    </p:cNvPr>
          <p:cNvPicPr>
            <a:picLocks noChangeAspect="1"/>
          </p:cNvPicPr>
          <p:nvPr/>
        </p:nvPicPr>
        <p:blipFill>
          <a:blip r:embed="rId3"/>
          <a:srcRect l="0" r="0" t="0" b="0"/>
          <a:stretch/>
        </p:blipFill>
        <p:spPr>
          <a:xfrm>
            <a:off x="3286125" y="2095500"/>
            <a:ext cx="476250" cy="476250"/>
          </a:xfrm>
          <a:prstGeom prst="rect">
            <a:avLst/>
          </a:prstGeom>
        </p:spPr>
      </p:pic>
      <p:sp>
        <p:nvSpPr>
          <p:cNvPr id="10" name="Text 5"/>
          <p:cNvSpPr/>
          <p:nvPr/>
        </p:nvSpPr>
        <p:spPr>
          <a:xfrm>
            <a:off x="2667000" y="2686050"/>
            <a:ext cx="17145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多分辨率网格</a:t>
            </a:r>
            <a:endParaRPr lang="en-US" sz="1200" dirty="0"/>
          </a:p>
        </p:txBody>
      </p:sp>
      <p:sp>
        <p:nvSpPr>
          <p:cNvPr id="11" name="Text 6"/>
          <p:cNvSpPr/>
          <p:nvPr/>
        </p:nvSpPr>
        <p:spPr>
          <a:xfrm>
            <a:off x="2667000" y="2933700"/>
            <a:ext cx="17145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定义T1为S1上的多分辨率网格，T2为S2上的多分辨率网格，结合两者生成SO(3)上的网格序列。</a:t>
            </a:r>
            <a:endParaRPr lang="en-US" sz="1000" dirty="0"/>
          </a:p>
        </p:txBody>
      </p:sp>
      <p:pic>
        <p:nvPicPr>
          <p:cNvPr id="12" name="Image 3" descr="preencoded.png">    </p:cNvPr>
          <p:cNvPicPr>
            <a:picLocks noChangeAspect="1"/>
          </p:cNvPicPr>
          <p:nvPr/>
        </p:nvPicPr>
        <p:blipFill>
          <a:blip r:embed="rId4"/>
          <a:srcRect l="0" r="0" t="0" b="0"/>
          <a:stretch/>
        </p:blipFill>
        <p:spPr>
          <a:xfrm>
            <a:off x="5381625" y="2095500"/>
            <a:ext cx="476250" cy="476250"/>
          </a:xfrm>
          <a:prstGeom prst="rect">
            <a:avLst/>
          </a:prstGeom>
        </p:spPr>
      </p:pic>
      <p:sp>
        <p:nvSpPr>
          <p:cNvPr id="13" name="Text 7"/>
          <p:cNvSpPr/>
          <p:nvPr/>
        </p:nvSpPr>
        <p:spPr>
          <a:xfrm>
            <a:off x="4762500" y="2686050"/>
            <a:ext cx="17145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等体积分区</a:t>
            </a:r>
            <a:endParaRPr lang="en-US" sz="1200" dirty="0"/>
          </a:p>
        </p:txBody>
      </p:sp>
      <p:sp>
        <p:nvSpPr>
          <p:cNvPr id="14" name="Text 8"/>
          <p:cNvSpPr/>
          <p:nvPr/>
        </p:nvSpPr>
        <p:spPr>
          <a:xfrm>
            <a:off x="4762500" y="2933700"/>
            <a:ext cx="17145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选择HEALPix网格与普通网格，确保S1与S2上单元格边长相等，实现SO(3)的等体积分割。</a:t>
            </a:r>
            <a:endParaRPr lang="en-US" sz="1000" dirty="0"/>
          </a:p>
        </p:txBody>
      </p:sp>
      <p:pic>
        <p:nvPicPr>
          <p:cNvPr id="15" name="Image 4" descr="preencoded.png">    </p:cNvPr>
          <p:cNvPicPr>
            <a:picLocks noChangeAspect="1"/>
          </p:cNvPicPr>
          <p:nvPr/>
        </p:nvPicPr>
        <p:blipFill>
          <a:blip r:embed="rId5"/>
          <a:srcRect l="0" r="0" t="0" b="0"/>
          <a:stretch/>
        </p:blipFill>
        <p:spPr>
          <a:xfrm>
            <a:off x="7477125" y="2095500"/>
            <a:ext cx="476250" cy="476250"/>
          </a:xfrm>
          <a:prstGeom prst="rect">
            <a:avLst/>
          </a:prstGeom>
        </p:spPr>
      </p:pic>
      <p:sp>
        <p:nvSpPr>
          <p:cNvPr id="16" name="Text 9"/>
          <p:cNvSpPr/>
          <p:nvPr/>
        </p:nvSpPr>
        <p:spPr>
          <a:xfrm>
            <a:off x="6858000" y="2686050"/>
            <a:ext cx="17145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网格区域投影</a:t>
            </a:r>
            <a:endParaRPr lang="en-US" sz="1200" dirty="0"/>
          </a:p>
        </p:txBody>
      </p:sp>
      <p:sp>
        <p:nvSpPr>
          <p:cNvPr id="17" name="Text 10"/>
          <p:cNvSpPr/>
          <p:nvPr/>
        </p:nvSpPr>
        <p:spPr>
          <a:xfrm>
            <a:off x="6858000" y="2933700"/>
            <a:ext cx="17145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在Hopf坐标下，每个网格区域映射为立方体，保证了网格结构的明确性和均匀性。</a:t>
            </a:r>
            <a:endParaRPr lang="en-US" sz="1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133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FFFFFF"/>
                </a:solidFill>
                <a:latin typeface="Microsoft YaHei" pitchFamily="34" charset="0"/>
                <a:ea typeface="Microsoft YaHei" pitchFamily="34" charset="-122"/>
                <a:cs typeface="Microsoft YaHei" pitchFamily="34" charset="-120"/>
              </a:rPr>
              <a:t>序列构造与分析</a:t>
            </a:r>
            <a:endParaRPr lang="en-US" sz="1200" dirty="0"/>
          </a:p>
        </p:txBody>
      </p:sp>
      <p:pic>
        <p:nvPicPr>
          <p:cNvPr id="6" name="Image 1" descr="preencoded.png">    </p:cNvPr>
          <p:cNvPicPr>
            <a:picLocks noChangeAspect="1"/>
          </p:cNvPicPr>
          <p:nvPr/>
        </p:nvPicPr>
        <p:blipFill>
          <a:blip r:embed="rId2"/>
          <a:srcRect l="0" r="0" t="20395" b="20395"/>
          <a:stretch/>
        </p:blipFill>
        <p:spPr>
          <a:xfrm>
            <a:off x="571500" y="1714500"/>
            <a:ext cx="2413000" cy="1428750"/>
          </a:xfrm>
          <a:prstGeom prst="rect">
            <a:avLst/>
          </a:prstGeom>
        </p:spPr>
      </p:pic>
      <p:sp>
        <p:nvSpPr>
          <p:cNvPr id="7" name="Text 3"/>
          <p:cNvSpPr/>
          <p:nvPr/>
        </p:nvSpPr>
        <p:spPr>
          <a:xfrm>
            <a:off x="571500" y="3333750"/>
            <a:ext cx="2413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网格结构定义</a:t>
            </a:r>
            <a:endParaRPr lang="en-US" sz="1200" dirty="0"/>
          </a:p>
        </p:txBody>
      </p:sp>
      <p:sp>
        <p:nvSpPr>
          <p:cNvPr id="8" name="Text 4"/>
          <p:cNvSpPr/>
          <p:nvPr/>
        </p:nvSpPr>
        <p:spPr>
          <a:xfrm>
            <a:off x="571500" y="3581400"/>
            <a:ext cx="24130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利用Hopf坐标下的S1和S2子空间，定义多分辨率网格T1和T2。通过匹配S1和S2上的单元格边长，确保等体积分区，实现SO(3)上的均匀覆盖。</a:t>
            </a:r>
            <a:endParaRPr lang="en-US" sz="1000" dirty="0"/>
          </a:p>
        </p:txBody>
      </p:sp>
      <p:pic>
        <p:nvPicPr>
          <p:cNvPr id="9" name="Image 2" descr="preencoded.png">    </p:cNvPr>
          <p:cNvPicPr>
            <a:picLocks noChangeAspect="1"/>
          </p:cNvPicPr>
          <p:nvPr/>
        </p:nvPicPr>
        <p:blipFill>
          <a:blip r:embed="rId3"/>
          <a:srcRect l="0" r="0" t="20395" b="20395"/>
          <a:stretch/>
        </p:blipFill>
        <p:spPr>
          <a:xfrm>
            <a:off x="3365500" y="1714500"/>
            <a:ext cx="2413000" cy="1428750"/>
          </a:xfrm>
          <a:prstGeom prst="rect">
            <a:avLst/>
          </a:prstGeom>
        </p:spPr>
      </p:pic>
      <p:sp>
        <p:nvSpPr>
          <p:cNvPr id="10" name="Text 5"/>
          <p:cNvSpPr/>
          <p:nvPr/>
        </p:nvSpPr>
        <p:spPr>
          <a:xfrm>
            <a:off x="3365500" y="3333750"/>
            <a:ext cx="2413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序列生成</a:t>
            </a:r>
            <a:endParaRPr lang="en-US" sz="1200" dirty="0"/>
          </a:p>
        </p:txBody>
      </p:sp>
      <p:sp>
        <p:nvSpPr>
          <p:cNvPr id="11" name="Text 6"/>
          <p:cNvSpPr/>
          <p:nvPr/>
        </p:nvSpPr>
        <p:spPr>
          <a:xfrm>
            <a:off x="3365500" y="3581400"/>
            <a:ext cx="24130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基于选定的基序，递归构建序列，确保每个分辨率层级的点按最优顺序填充网格区域，实现低分散和低偏差特性。</a:t>
            </a:r>
            <a:endParaRPr lang="en-US" sz="1000" dirty="0"/>
          </a:p>
        </p:txBody>
      </p:sp>
      <p:pic>
        <p:nvPicPr>
          <p:cNvPr id="12" name="Image 3" descr="preencoded.png">    </p:cNvPr>
          <p:cNvPicPr>
            <a:picLocks noChangeAspect="1"/>
          </p:cNvPicPr>
          <p:nvPr/>
        </p:nvPicPr>
        <p:blipFill>
          <a:blip r:embed="rId4"/>
          <a:srcRect l="0" r="0" t="20395" b="20395"/>
          <a:stretch/>
        </p:blipFill>
        <p:spPr>
          <a:xfrm>
            <a:off x="6159500" y="1714500"/>
            <a:ext cx="2413000" cy="1428750"/>
          </a:xfrm>
          <a:prstGeom prst="rect">
            <a:avLst/>
          </a:prstGeom>
        </p:spPr>
      </p:pic>
      <p:sp>
        <p:nvSpPr>
          <p:cNvPr id="13" name="Text 7"/>
          <p:cNvSpPr/>
          <p:nvPr/>
        </p:nvSpPr>
        <p:spPr>
          <a:xfrm>
            <a:off x="6159500" y="3333750"/>
            <a:ext cx="2413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性能分析</a:t>
            </a:r>
            <a:endParaRPr lang="en-US" sz="1200" dirty="0"/>
          </a:p>
        </p:txBody>
      </p:sp>
      <p:sp>
        <p:nvSpPr>
          <p:cNvPr id="14" name="Text 8"/>
          <p:cNvSpPr/>
          <p:nvPr/>
        </p:nvSpPr>
        <p:spPr>
          <a:xfrm>
            <a:off x="6159500" y="3581400"/>
            <a:ext cx="24130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证明序列具有最小分散保证，提供等体积分区，并支持高效生成和邻域查询，满足运动规划等应用需求。</a:t>
            </a:r>
            <a:endParaRPr lang="en-US" sz="1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实验结果与应用</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05</a:t>
            </a:r>
            <a:endParaRPr lang="en-US" sz="225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性能评估</a:t>
            </a:r>
            <a:endParaRPr lang="en-US" sz="1200" dirty="0"/>
          </a:p>
        </p:txBody>
      </p:sp>
      <p:sp>
        <p:nvSpPr>
          <p:cNvPr id="6" name="Text 3"/>
          <p:cNvSpPr/>
          <p:nvPr/>
        </p:nvSpPr>
        <p:spPr>
          <a:xfrm>
            <a:off x="5334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均匀性比较</a:t>
            </a:r>
            <a:endParaRPr lang="en-US" sz="1200" dirty="0"/>
          </a:p>
        </p:txBody>
      </p:sp>
      <p:sp>
        <p:nvSpPr>
          <p:cNvPr id="7" name="Shape 4"/>
          <p:cNvSpPr/>
          <p:nvPr/>
        </p:nvSpPr>
        <p:spPr>
          <a:xfrm>
            <a:off x="533400" y="2495550"/>
            <a:ext cx="8001000" cy="19050"/>
          </a:xfrm>
          <a:prstGeom prst="rect">
            <a:avLst/>
          </a:prstGeom>
          <a:solidFill>
            <a:srgbClr val="323DA4"/>
          </a:solidFill>
          <a:ln/>
        </p:spPr>
      </p:sp>
      <p:sp>
        <p:nvSpPr>
          <p:cNvPr id="8" name="Shape 5"/>
          <p:cNvSpPr/>
          <p:nvPr/>
        </p:nvSpPr>
        <p:spPr>
          <a:xfrm>
            <a:off x="1647031" y="2457450"/>
            <a:ext cx="109538" cy="109538"/>
          </a:xfrm>
          <a:prstGeom prst="roundRect">
            <a:avLst>
              <a:gd name="adj" fmla="val 50000"/>
            </a:avLst>
          </a:prstGeom>
          <a:solidFill>
            <a:srgbClr val="323DA4"/>
          </a:solidFill>
          <a:ln/>
        </p:spPr>
      </p:sp>
      <p:sp>
        <p:nvSpPr>
          <p:cNvPr id="9" name="Text 6"/>
          <p:cNvSpPr/>
          <p:nvPr/>
        </p:nvSpPr>
        <p:spPr>
          <a:xfrm>
            <a:off x="533400" y="2719388"/>
            <a:ext cx="23368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通过对比不同序列的均匀性，我们的方法在SO(3)上展现出更优的样本分布，具有更低的分散度和更小的偏差，证明了其在采样质量上的优势。</a:t>
            </a:r>
            <a:endParaRPr lang="en-US" sz="1000" dirty="0"/>
          </a:p>
        </p:txBody>
      </p:sp>
      <p:sp>
        <p:nvSpPr>
          <p:cNvPr id="10" name="Text 7"/>
          <p:cNvSpPr/>
          <p:nvPr/>
        </p:nvSpPr>
        <p:spPr>
          <a:xfrm>
            <a:off x="32512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运动规划效率</a:t>
            </a:r>
            <a:endParaRPr lang="en-US" sz="1200" dirty="0"/>
          </a:p>
        </p:txBody>
      </p:sp>
      <p:sp>
        <p:nvSpPr>
          <p:cNvPr id="11" name="Shape 8"/>
          <p:cNvSpPr/>
          <p:nvPr/>
        </p:nvSpPr>
        <p:spPr>
          <a:xfrm>
            <a:off x="4364831" y="2457450"/>
            <a:ext cx="109538" cy="109538"/>
          </a:xfrm>
          <a:prstGeom prst="roundRect">
            <a:avLst>
              <a:gd name="adj" fmla="val 50000"/>
            </a:avLst>
          </a:prstGeom>
          <a:solidFill>
            <a:srgbClr val="323DA4"/>
          </a:solidFill>
          <a:ln/>
        </p:spPr>
      </p:sp>
      <p:sp>
        <p:nvSpPr>
          <p:cNvPr id="12" name="Text 9"/>
          <p:cNvSpPr/>
          <p:nvPr/>
        </p:nvSpPr>
        <p:spPr>
          <a:xfrm>
            <a:off x="3251200" y="2719388"/>
            <a:ext cx="23368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应用于基本PRM规划器，新序列在解决旋转模型问题时，所需节点数较少，表明其在实际应用中能提高运动规划的效率和性能。</a:t>
            </a:r>
            <a:endParaRPr lang="en-US" sz="1000" dirty="0"/>
          </a:p>
        </p:txBody>
      </p:sp>
      <p:sp>
        <p:nvSpPr>
          <p:cNvPr id="13" name="Text 10"/>
          <p:cNvSpPr/>
          <p:nvPr/>
        </p:nvSpPr>
        <p:spPr>
          <a:xfrm>
            <a:off x="59690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确定性保证</a:t>
            </a:r>
            <a:endParaRPr lang="en-US" sz="1200" dirty="0"/>
          </a:p>
        </p:txBody>
      </p:sp>
      <p:sp>
        <p:nvSpPr>
          <p:cNvPr id="14" name="Shape 11"/>
          <p:cNvSpPr/>
          <p:nvPr/>
        </p:nvSpPr>
        <p:spPr>
          <a:xfrm rot="5400000">
            <a:off x="8524875" y="2452688"/>
            <a:ext cx="119063" cy="104775"/>
          </a:xfrm>
          <a:prstGeom prst="triangle">
            <a:avLst/>
          </a:prstGeom>
          <a:solidFill>
            <a:srgbClr val="323DA4"/>
          </a:solidFill>
          <a:ln/>
        </p:spPr>
      </p:sp>
      <p:sp>
        <p:nvSpPr>
          <p:cNvPr id="15" name="Shape 12"/>
          <p:cNvSpPr/>
          <p:nvPr/>
        </p:nvSpPr>
        <p:spPr>
          <a:xfrm>
            <a:off x="7082631" y="2457450"/>
            <a:ext cx="109538" cy="109538"/>
          </a:xfrm>
          <a:prstGeom prst="roundRect">
            <a:avLst>
              <a:gd name="adj" fmla="val 50000"/>
            </a:avLst>
          </a:prstGeom>
          <a:solidFill>
            <a:srgbClr val="323DA4"/>
          </a:solidFill>
          <a:ln/>
        </p:spPr>
      </p:sp>
      <p:sp>
        <p:nvSpPr>
          <p:cNvPr id="16" name="Text 13"/>
          <p:cNvSpPr/>
          <p:nvPr/>
        </p:nvSpPr>
        <p:spPr>
          <a:xfrm>
            <a:off x="5969000" y="2719388"/>
            <a:ext cx="23368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尽管在某些场景下确定性保证非必需，但在需要强分辨率保证的应用中，如验证问题，我们的方法提供了无额外成本的高性能选项。</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pic>
        <p:nvPicPr>
          <p:cNvPr id="4" name="Image 1" descr="preencoded.png">    </p:cNvPr>
          <p:cNvPicPr>
            <a:picLocks noChangeAspect="1"/>
          </p:cNvPicPr>
          <p:nvPr/>
        </p:nvPicPr>
        <p:blipFill>
          <a:blip r:embed="rId2"/>
          <a:srcRect l="12500" r="12500" t="0" b="0"/>
          <a:stretch/>
        </p:blipFill>
        <p:spPr>
          <a:xfrm>
            <a:off x="5286375" y="0"/>
            <a:ext cx="3857625" cy="5143500"/>
          </a:xfrm>
          <a:prstGeom prst="rect">
            <a:avLst/>
          </a:prstGeom>
        </p:spPr>
      </p:pic>
      <p:sp>
        <p:nvSpPr>
          <p:cNvPr id="5" name="Text 1"/>
          <p:cNvSpPr/>
          <p:nvPr/>
        </p:nvSpPr>
        <p:spPr>
          <a:xfrm>
            <a:off x="571500" y="285750"/>
            <a:ext cx="40386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6" name="Text 2"/>
          <p:cNvSpPr/>
          <p:nvPr/>
        </p:nvSpPr>
        <p:spPr>
          <a:xfrm>
            <a:off x="571500" y="742950"/>
            <a:ext cx="40386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运动规划实例</a:t>
            </a:r>
            <a:endParaRPr lang="en-US" sz="1200" dirty="0"/>
          </a:p>
        </p:txBody>
      </p:sp>
      <p:sp>
        <p:nvSpPr>
          <p:cNvPr id="7" name="Text 3"/>
          <p:cNvSpPr/>
          <p:nvPr/>
        </p:nvSpPr>
        <p:spPr>
          <a:xfrm>
            <a:off x="571500" y="1333500"/>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01</a:t>
            </a:r>
            <a:endParaRPr lang="en-US" sz="1200" dirty="0"/>
          </a:p>
        </p:txBody>
      </p:sp>
      <p:sp>
        <p:nvSpPr>
          <p:cNvPr id="8" name="Text 4"/>
          <p:cNvSpPr/>
          <p:nvPr/>
        </p:nvSpPr>
        <p:spPr>
          <a:xfrm>
            <a:off x="571500" y="1662112"/>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旋转模型问题</a:t>
            </a:r>
            <a:endParaRPr lang="en-US" sz="1200" dirty="0"/>
          </a:p>
        </p:txBody>
      </p:sp>
      <p:sp>
        <p:nvSpPr>
          <p:cNvPr id="9" name="Text 5"/>
          <p:cNvSpPr/>
          <p:nvPr/>
        </p:nvSpPr>
        <p:spPr>
          <a:xfrm>
            <a:off x="571500" y="1909762"/>
            <a:ext cx="1881187"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我们考虑了配置空间为SO(3)的旋转模型，展示了新序列在解决实际运动规划问题中的效果。</a:t>
            </a:r>
            <a:endParaRPr lang="en-US" sz="1000" dirty="0"/>
          </a:p>
        </p:txBody>
      </p:sp>
      <p:sp>
        <p:nvSpPr>
          <p:cNvPr id="10" name="Text 6"/>
          <p:cNvSpPr/>
          <p:nvPr/>
        </p:nvSpPr>
        <p:spPr>
          <a:xfrm>
            <a:off x="2833688" y="1333500"/>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02</a:t>
            </a:r>
            <a:endParaRPr lang="en-US" sz="1200" dirty="0"/>
          </a:p>
        </p:txBody>
      </p:sp>
      <p:sp>
        <p:nvSpPr>
          <p:cNvPr id="11" name="Text 7"/>
          <p:cNvSpPr/>
          <p:nvPr/>
        </p:nvSpPr>
        <p:spPr>
          <a:xfrm>
            <a:off x="2833688" y="1662112"/>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PRM性能对比</a:t>
            </a:r>
            <a:endParaRPr lang="en-US" sz="1200" dirty="0"/>
          </a:p>
        </p:txBody>
      </p:sp>
      <p:sp>
        <p:nvSpPr>
          <p:cNvPr id="12" name="Text 8"/>
          <p:cNvSpPr/>
          <p:nvPr/>
        </p:nvSpPr>
        <p:spPr>
          <a:xfrm>
            <a:off x="2833688" y="1909762"/>
            <a:ext cx="1881187"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基本PRM规划器使用不同序列时，节点生成数量的比较显示了我们方法的优越性。</a:t>
            </a:r>
            <a:endParaRPr lang="en-US" sz="1000" dirty="0"/>
          </a:p>
        </p:txBody>
      </p:sp>
      <p:sp>
        <p:nvSpPr>
          <p:cNvPr id="13" name="Text 9"/>
          <p:cNvSpPr/>
          <p:nvPr/>
        </p:nvSpPr>
        <p:spPr>
          <a:xfrm>
            <a:off x="571500" y="2728913"/>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03</a:t>
            </a:r>
            <a:endParaRPr lang="en-US" sz="1200" dirty="0"/>
          </a:p>
        </p:txBody>
      </p:sp>
      <p:sp>
        <p:nvSpPr>
          <p:cNvPr id="14" name="Text 10"/>
          <p:cNvSpPr/>
          <p:nvPr/>
        </p:nvSpPr>
        <p:spPr>
          <a:xfrm>
            <a:off x="571500" y="3057525"/>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具体案例分析</a:t>
            </a:r>
            <a:endParaRPr lang="en-US" sz="1200" dirty="0"/>
          </a:p>
        </p:txBody>
      </p:sp>
      <p:sp>
        <p:nvSpPr>
          <p:cNvPr id="15" name="Text 11"/>
          <p:cNvSpPr/>
          <p:nvPr/>
        </p:nvSpPr>
        <p:spPr>
          <a:xfrm>
            <a:off x="571500" y="3305175"/>
            <a:ext cx="1881187"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两个案例中，新序列分别减少了节点数至248和410，证明了其在运动规划中的高效性。</a:t>
            </a:r>
            <a:endParaRPr lang="en-US" sz="1000" dirty="0"/>
          </a:p>
        </p:txBody>
      </p:sp>
      <p:sp>
        <p:nvSpPr>
          <p:cNvPr id="16" name="Text 12"/>
          <p:cNvSpPr/>
          <p:nvPr/>
        </p:nvSpPr>
        <p:spPr>
          <a:xfrm>
            <a:off x="2833688" y="2728913"/>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04</a:t>
            </a:r>
            <a:endParaRPr lang="en-US" sz="1200" dirty="0"/>
          </a:p>
        </p:txBody>
      </p:sp>
      <p:sp>
        <p:nvSpPr>
          <p:cNvPr id="17" name="Text 13"/>
          <p:cNvSpPr/>
          <p:nvPr/>
        </p:nvSpPr>
        <p:spPr>
          <a:xfrm>
            <a:off x="2833688" y="3057525"/>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平均结果展示</a:t>
            </a:r>
            <a:endParaRPr lang="en-US" sz="1200" dirty="0"/>
          </a:p>
        </p:txBody>
      </p:sp>
      <p:sp>
        <p:nvSpPr>
          <p:cNvPr id="18" name="Text 14"/>
          <p:cNvSpPr/>
          <p:nvPr/>
        </p:nvSpPr>
        <p:spPr>
          <a:xfrm>
            <a:off x="2833688" y="3305175"/>
            <a:ext cx="1881187"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通过50次试验的平均结果，证实了新序列在运动规划应用中的稳定性和优势。</a:t>
            </a:r>
            <a:endParaRPr lang="en-US" sz="1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结论与未来方向</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06</a:t>
            </a:r>
            <a:endParaRPr lang="en-US" sz="225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133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FFFFFF"/>
                </a:solidFill>
                <a:latin typeface="Microsoft YaHei" pitchFamily="34" charset="0"/>
                <a:ea typeface="Microsoft YaHei" pitchFamily="34" charset="-122"/>
                <a:cs typeface="Microsoft YaHei" pitchFamily="34" charset="-120"/>
              </a:rPr>
              <a:t>工作总结</a:t>
            </a:r>
            <a:endParaRPr lang="en-US" sz="1200" dirty="0"/>
          </a:p>
        </p:txBody>
      </p:sp>
      <p:sp>
        <p:nvSpPr>
          <p:cNvPr id="6" name="Text 3"/>
          <p:cNvSpPr/>
          <p:nvPr/>
        </p:nvSpPr>
        <p:spPr>
          <a:xfrm>
            <a:off x="5334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方法贡献</a:t>
            </a:r>
            <a:endParaRPr lang="en-US" sz="1200" dirty="0"/>
          </a:p>
        </p:txBody>
      </p:sp>
      <p:sp>
        <p:nvSpPr>
          <p:cNvPr id="7" name="Shape 4"/>
          <p:cNvSpPr/>
          <p:nvPr/>
        </p:nvSpPr>
        <p:spPr>
          <a:xfrm>
            <a:off x="533400" y="2495550"/>
            <a:ext cx="8001000" cy="19050"/>
          </a:xfrm>
          <a:prstGeom prst="rect">
            <a:avLst/>
          </a:prstGeom>
          <a:solidFill>
            <a:srgbClr val="323DA4"/>
          </a:solidFill>
          <a:ln/>
        </p:spPr>
      </p:sp>
      <p:sp>
        <p:nvSpPr>
          <p:cNvPr id="8" name="Shape 5"/>
          <p:cNvSpPr/>
          <p:nvPr/>
        </p:nvSpPr>
        <p:spPr>
          <a:xfrm>
            <a:off x="1647031" y="2457450"/>
            <a:ext cx="109538" cy="109538"/>
          </a:xfrm>
          <a:prstGeom prst="roundRect">
            <a:avLst>
              <a:gd name="adj" fmla="val 50000"/>
            </a:avLst>
          </a:prstGeom>
          <a:solidFill>
            <a:srgbClr val="323DA4"/>
          </a:solidFill>
          <a:ln/>
        </p:spPr>
      </p:sp>
      <p:sp>
        <p:nvSpPr>
          <p:cNvPr id="9" name="Text 6"/>
          <p:cNvSpPr/>
          <p:nvPr/>
        </p:nvSpPr>
        <p:spPr>
          <a:xfrm>
            <a:off x="533400" y="2719388"/>
            <a:ext cx="23368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我们开发了一种确定性的增量网格序列，适用于SO(3)，具有高度均匀性，可高效生成，并将SO(3)表面分割成等体积区域。</a:t>
            </a:r>
            <a:endParaRPr lang="en-US" sz="1000" dirty="0"/>
          </a:p>
        </p:txBody>
      </p:sp>
      <p:sp>
        <p:nvSpPr>
          <p:cNvPr id="10" name="Text 7"/>
          <p:cNvSpPr/>
          <p:nvPr/>
        </p:nvSpPr>
        <p:spPr>
          <a:xfrm>
            <a:off x="32512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应用验证</a:t>
            </a:r>
            <a:endParaRPr lang="en-US" sz="1200" dirty="0"/>
          </a:p>
        </p:txBody>
      </p:sp>
      <p:sp>
        <p:nvSpPr>
          <p:cNvPr id="11" name="Shape 8"/>
          <p:cNvSpPr/>
          <p:nvPr/>
        </p:nvSpPr>
        <p:spPr>
          <a:xfrm>
            <a:off x="4364831" y="2457450"/>
            <a:ext cx="109538" cy="109538"/>
          </a:xfrm>
          <a:prstGeom prst="roundRect">
            <a:avLst>
              <a:gd name="adj" fmla="val 50000"/>
            </a:avLst>
          </a:prstGeom>
          <a:solidFill>
            <a:srgbClr val="323DA4"/>
          </a:solidFill>
          <a:ln/>
        </p:spPr>
      </p:sp>
      <p:sp>
        <p:nvSpPr>
          <p:cNvPr id="12" name="Text 9"/>
          <p:cNvSpPr/>
          <p:nvPr/>
        </p:nvSpPr>
        <p:spPr>
          <a:xfrm>
            <a:off x="3251200" y="2719388"/>
            <a:ext cx="23368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通过运动规划示例验证了序列的有效性和效率，证明其在需要确定性保证的应用中是可行的选择。</a:t>
            </a:r>
            <a:endParaRPr lang="en-US" sz="1000" dirty="0"/>
          </a:p>
        </p:txBody>
      </p:sp>
      <p:sp>
        <p:nvSpPr>
          <p:cNvPr id="13" name="Text 10"/>
          <p:cNvSpPr/>
          <p:nvPr/>
        </p:nvSpPr>
        <p:spPr>
          <a:xfrm>
            <a:off x="59690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未来展望</a:t>
            </a:r>
            <a:endParaRPr lang="en-US" sz="1200" dirty="0"/>
          </a:p>
        </p:txBody>
      </p:sp>
      <p:sp>
        <p:nvSpPr>
          <p:cNvPr id="14" name="Shape 11"/>
          <p:cNvSpPr/>
          <p:nvPr/>
        </p:nvSpPr>
        <p:spPr>
          <a:xfrm rot="5400000">
            <a:off x="8524875" y="2452688"/>
            <a:ext cx="119063" cy="104775"/>
          </a:xfrm>
          <a:prstGeom prst="triangle">
            <a:avLst/>
          </a:prstGeom>
          <a:solidFill>
            <a:srgbClr val="323DA4"/>
          </a:solidFill>
          <a:ln/>
        </p:spPr>
      </p:sp>
      <p:sp>
        <p:nvSpPr>
          <p:cNvPr id="15" name="Shape 12"/>
          <p:cNvSpPr/>
          <p:nvPr/>
        </p:nvSpPr>
        <p:spPr>
          <a:xfrm>
            <a:off x="7082631" y="2457450"/>
            <a:ext cx="109538" cy="109538"/>
          </a:xfrm>
          <a:prstGeom prst="roundRect">
            <a:avLst>
              <a:gd name="adj" fmla="val 50000"/>
            </a:avLst>
          </a:prstGeom>
          <a:solidFill>
            <a:srgbClr val="323DA4"/>
          </a:solidFill>
          <a:ln/>
        </p:spPr>
      </p:sp>
      <p:sp>
        <p:nvSpPr>
          <p:cNvPr id="16" name="Text 13"/>
          <p:cNvSpPr/>
          <p:nvPr/>
        </p:nvSpPr>
        <p:spPr>
          <a:xfrm>
            <a:off x="5969000" y="2719388"/>
            <a:ext cx="23368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探索优化基序列选择的标准，评估不同序列对运动规划解决方案收敛率的影响，以及扩展到更复杂的空间和问题。</a:t>
            </a: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2952750" cy="5143500"/>
          </a:xfrm>
          <a:prstGeom prst="rect">
            <a:avLst/>
          </a:prstGeom>
        </p:spPr>
      </p:pic>
      <p:sp>
        <p:nvSpPr>
          <p:cNvPr id="4" name="Text 1"/>
          <p:cNvSpPr/>
          <p:nvPr/>
        </p:nvSpPr>
        <p:spPr>
          <a:xfrm>
            <a:off x="571500" y="3433763"/>
            <a:ext cx="1857375"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content</a:t>
            </a:r>
            <a:endParaRPr lang="en-US" sz="3700" dirty="0"/>
          </a:p>
        </p:txBody>
      </p:sp>
      <p:sp>
        <p:nvSpPr>
          <p:cNvPr id="5" name="Text 2"/>
          <p:cNvSpPr/>
          <p:nvPr/>
        </p:nvSpPr>
        <p:spPr>
          <a:xfrm>
            <a:off x="571500" y="4176713"/>
            <a:ext cx="1809750" cy="400050"/>
          </a:xfrm>
          <a:prstGeom prst="rect">
            <a:avLst/>
          </a:prstGeom>
          <a:noFill/>
          <a:ln/>
        </p:spPr>
        <p:txBody>
          <a:bodyPr wrap="square" lIns="0" tIns="0" rIns="0" bIns="0" rtlCol="0" anchor="ctr" vert="horz"/>
          <a:lstStyle/>
          <a:p>
            <a:pPr algn="l" indent="0" marL="0">
              <a:lnSpc>
                <a:spcPts val="3100"/>
              </a:lnSpc>
              <a:buNone/>
            </a:pPr>
            <a:r>
              <a:rPr lang="en-US" sz="2200" dirty="0">
                <a:solidFill>
                  <a:srgbClr val="FFFFFF"/>
                </a:solidFill>
                <a:latin typeface="Microsoft YaHei" pitchFamily="34" charset="0"/>
                <a:ea typeface="Microsoft YaHei" pitchFamily="34" charset="-122"/>
                <a:cs typeface="Microsoft YaHei" pitchFamily="34" charset="-120"/>
              </a:rPr>
              <a:t>目录</a:t>
            </a:r>
            <a:endParaRPr lang="en-US" sz="2200" dirty="0"/>
          </a:p>
        </p:txBody>
      </p:sp>
      <p:sp>
        <p:nvSpPr>
          <p:cNvPr id="6" name="Text 3"/>
          <p:cNvSpPr/>
          <p:nvPr/>
        </p:nvSpPr>
        <p:spPr>
          <a:xfrm>
            <a:off x="4286250" y="68818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01</a:t>
            </a:r>
            <a:endParaRPr lang="en-US" sz="1800" dirty="0"/>
          </a:p>
        </p:txBody>
      </p:sp>
      <p:sp>
        <p:nvSpPr>
          <p:cNvPr id="7" name="Text 4"/>
          <p:cNvSpPr/>
          <p:nvPr/>
        </p:nvSpPr>
        <p:spPr>
          <a:xfrm>
            <a:off x="4752975" y="74533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引言与背景</a:t>
            </a:r>
            <a:endParaRPr lang="en-US" sz="1200" dirty="0"/>
          </a:p>
        </p:txBody>
      </p:sp>
      <p:sp>
        <p:nvSpPr>
          <p:cNvPr id="8" name="Text 5"/>
          <p:cNvSpPr/>
          <p:nvPr/>
        </p:nvSpPr>
        <p:spPr>
          <a:xfrm>
            <a:off x="4752975" y="99298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9" name="Text 6"/>
          <p:cNvSpPr/>
          <p:nvPr/>
        </p:nvSpPr>
        <p:spPr>
          <a:xfrm>
            <a:off x="4286250" y="131683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02</a:t>
            </a:r>
            <a:endParaRPr lang="en-US" sz="1800" dirty="0"/>
          </a:p>
        </p:txBody>
      </p:sp>
      <p:sp>
        <p:nvSpPr>
          <p:cNvPr id="10" name="Text 7"/>
          <p:cNvSpPr/>
          <p:nvPr/>
        </p:nvSpPr>
        <p:spPr>
          <a:xfrm>
            <a:off x="4752975" y="137398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SO(3)的性质与表示</a:t>
            </a:r>
            <a:endParaRPr lang="en-US" sz="1200" dirty="0"/>
          </a:p>
        </p:txBody>
      </p:sp>
      <p:sp>
        <p:nvSpPr>
          <p:cNvPr id="11" name="Text 8"/>
          <p:cNvSpPr/>
          <p:nvPr/>
        </p:nvSpPr>
        <p:spPr>
          <a:xfrm>
            <a:off x="4752975" y="162163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12" name="Text 9"/>
          <p:cNvSpPr/>
          <p:nvPr/>
        </p:nvSpPr>
        <p:spPr>
          <a:xfrm>
            <a:off x="4286250" y="194548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03</a:t>
            </a:r>
            <a:endParaRPr lang="en-US" sz="1800" dirty="0"/>
          </a:p>
        </p:txBody>
      </p:sp>
      <p:sp>
        <p:nvSpPr>
          <p:cNvPr id="13" name="Text 10"/>
          <p:cNvSpPr/>
          <p:nvPr/>
        </p:nvSpPr>
        <p:spPr>
          <a:xfrm>
            <a:off x="4752975" y="200263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方法论与理论基础</a:t>
            </a:r>
            <a:endParaRPr lang="en-US" sz="1200" dirty="0"/>
          </a:p>
        </p:txBody>
      </p:sp>
      <p:sp>
        <p:nvSpPr>
          <p:cNvPr id="14" name="Text 11"/>
          <p:cNvSpPr/>
          <p:nvPr/>
        </p:nvSpPr>
        <p:spPr>
          <a:xfrm>
            <a:off x="4752975" y="225028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15" name="Text 12"/>
          <p:cNvSpPr/>
          <p:nvPr/>
        </p:nvSpPr>
        <p:spPr>
          <a:xfrm>
            <a:off x="4286250" y="257413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04</a:t>
            </a:r>
            <a:endParaRPr lang="en-US" sz="1800" dirty="0"/>
          </a:p>
        </p:txBody>
      </p:sp>
      <p:sp>
        <p:nvSpPr>
          <p:cNvPr id="16" name="Text 13"/>
          <p:cNvSpPr/>
          <p:nvPr/>
        </p:nvSpPr>
        <p:spPr>
          <a:xfrm>
            <a:off x="4752975" y="263128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我们的方法</a:t>
            </a:r>
            <a:endParaRPr lang="en-US" sz="1200" dirty="0"/>
          </a:p>
        </p:txBody>
      </p:sp>
      <p:sp>
        <p:nvSpPr>
          <p:cNvPr id="17" name="Text 14"/>
          <p:cNvSpPr/>
          <p:nvPr/>
        </p:nvSpPr>
        <p:spPr>
          <a:xfrm>
            <a:off x="4752975" y="287893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18" name="Text 15"/>
          <p:cNvSpPr/>
          <p:nvPr/>
        </p:nvSpPr>
        <p:spPr>
          <a:xfrm>
            <a:off x="4286250" y="320278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05</a:t>
            </a:r>
            <a:endParaRPr lang="en-US" sz="1800" dirty="0"/>
          </a:p>
        </p:txBody>
      </p:sp>
      <p:sp>
        <p:nvSpPr>
          <p:cNvPr id="19" name="Text 16"/>
          <p:cNvSpPr/>
          <p:nvPr/>
        </p:nvSpPr>
        <p:spPr>
          <a:xfrm>
            <a:off x="4752975" y="325993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实验结果与应用</a:t>
            </a:r>
            <a:endParaRPr lang="en-US" sz="1200" dirty="0"/>
          </a:p>
        </p:txBody>
      </p:sp>
      <p:sp>
        <p:nvSpPr>
          <p:cNvPr id="20" name="Text 17"/>
          <p:cNvSpPr/>
          <p:nvPr/>
        </p:nvSpPr>
        <p:spPr>
          <a:xfrm>
            <a:off x="4752975" y="350758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21" name="Text 18"/>
          <p:cNvSpPr/>
          <p:nvPr/>
        </p:nvSpPr>
        <p:spPr>
          <a:xfrm>
            <a:off x="4286250" y="3831431"/>
            <a:ext cx="352425" cy="333375"/>
          </a:xfrm>
          <a:prstGeom prst="rect">
            <a:avLst/>
          </a:prstGeom>
          <a:noFill/>
          <a:ln/>
        </p:spPr>
        <p:txBody>
          <a:bodyPr wrap="square" lIns="0" tIns="0" rIns="0" bIns="0" rtlCol="0" anchor="ctr" vert="horz"/>
          <a:lstStyle/>
          <a:p>
            <a:pPr algn="l" indent="0" marL="0">
              <a:lnSpc>
                <a:spcPts val="3000"/>
              </a:lnSpc>
              <a:buNone/>
            </a:pPr>
            <a:r>
              <a:rPr lang="en-US" sz="1800" b="1" dirty="0">
                <a:solidFill>
                  <a:srgbClr val="323DA4"/>
                </a:solidFill>
                <a:latin typeface="Microsoft YaHei" pitchFamily="34" charset="0"/>
                <a:ea typeface="Microsoft YaHei" pitchFamily="34" charset="-122"/>
                <a:cs typeface="Microsoft YaHei" pitchFamily="34" charset="-120"/>
              </a:rPr>
              <a:t>06</a:t>
            </a:r>
            <a:endParaRPr lang="en-US" sz="1800" dirty="0"/>
          </a:p>
        </p:txBody>
      </p:sp>
      <p:sp>
        <p:nvSpPr>
          <p:cNvPr id="22" name="Text 19"/>
          <p:cNvSpPr/>
          <p:nvPr/>
        </p:nvSpPr>
        <p:spPr>
          <a:xfrm>
            <a:off x="4752975" y="3888581"/>
            <a:ext cx="305752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结论与未来方向</a:t>
            </a:r>
            <a:endParaRPr lang="en-US" sz="1200" dirty="0"/>
          </a:p>
        </p:txBody>
      </p:sp>
      <p:sp>
        <p:nvSpPr>
          <p:cNvPr id="23" name="Text 20"/>
          <p:cNvSpPr/>
          <p:nvPr/>
        </p:nvSpPr>
        <p:spPr>
          <a:xfrm>
            <a:off x="4752975" y="4136231"/>
            <a:ext cx="3057525"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pic>
        <p:nvPicPr>
          <p:cNvPr id="4" name="Image 1" descr="preencoded.png">    </p:cNvPr>
          <p:cNvPicPr>
            <a:picLocks noChangeAspect="1"/>
          </p:cNvPicPr>
          <p:nvPr/>
        </p:nvPicPr>
        <p:blipFill>
          <a:blip r:embed="rId2"/>
          <a:srcRect l="12500" r="12500" t="0" b="0"/>
          <a:stretch/>
        </p:blipFill>
        <p:spPr>
          <a:xfrm>
            <a:off x="0" y="0"/>
            <a:ext cx="3857625" cy="5143500"/>
          </a:xfrm>
          <a:prstGeom prst="rect">
            <a:avLst/>
          </a:prstGeom>
        </p:spPr>
      </p:pic>
      <p:sp>
        <p:nvSpPr>
          <p:cNvPr id="5" name="Text 1"/>
          <p:cNvSpPr/>
          <p:nvPr/>
        </p:nvSpPr>
        <p:spPr>
          <a:xfrm>
            <a:off x="4429125" y="285750"/>
            <a:ext cx="323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6" name="Text 2"/>
          <p:cNvSpPr/>
          <p:nvPr/>
        </p:nvSpPr>
        <p:spPr>
          <a:xfrm>
            <a:off x="4429125" y="742950"/>
            <a:ext cx="323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潜在研究领域</a:t>
            </a:r>
            <a:endParaRPr lang="en-US" sz="1200" dirty="0"/>
          </a:p>
        </p:txBody>
      </p:sp>
      <p:sp>
        <p:nvSpPr>
          <p:cNvPr id="7" name="Text 3"/>
          <p:cNvSpPr/>
          <p:nvPr/>
        </p:nvSpPr>
        <p:spPr>
          <a:xfrm>
            <a:off x="4429125" y="1333500"/>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01</a:t>
            </a:r>
            <a:endParaRPr lang="en-US" sz="1200" dirty="0"/>
          </a:p>
        </p:txBody>
      </p:sp>
      <p:sp>
        <p:nvSpPr>
          <p:cNvPr id="8" name="Text 4"/>
          <p:cNvSpPr/>
          <p:nvPr/>
        </p:nvSpPr>
        <p:spPr>
          <a:xfrm>
            <a:off x="4429125" y="1662112"/>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优化基序列选择</a:t>
            </a:r>
            <a:endParaRPr lang="en-US" sz="1200" dirty="0"/>
          </a:p>
        </p:txBody>
      </p:sp>
      <p:sp>
        <p:nvSpPr>
          <p:cNvPr id="9" name="Text 5"/>
          <p:cNvSpPr/>
          <p:nvPr/>
        </p:nvSpPr>
        <p:spPr>
          <a:xfrm>
            <a:off x="4429125" y="1909762"/>
            <a:ext cx="1881187"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探索更优基序列选择标准，提升序列整体性能。</a:t>
            </a:r>
            <a:endParaRPr lang="en-US" sz="1000" dirty="0"/>
          </a:p>
        </p:txBody>
      </p:sp>
      <p:sp>
        <p:nvSpPr>
          <p:cNvPr id="10" name="Text 6"/>
          <p:cNvSpPr/>
          <p:nvPr/>
        </p:nvSpPr>
        <p:spPr>
          <a:xfrm>
            <a:off x="6691313" y="1333500"/>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02</a:t>
            </a:r>
            <a:endParaRPr lang="en-US" sz="1200" dirty="0"/>
          </a:p>
        </p:txBody>
      </p:sp>
      <p:sp>
        <p:nvSpPr>
          <p:cNvPr id="11" name="Text 7"/>
          <p:cNvSpPr/>
          <p:nvPr/>
        </p:nvSpPr>
        <p:spPr>
          <a:xfrm>
            <a:off x="6691313" y="1662112"/>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收敛率评估</a:t>
            </a:r>
            <a:endParaRPr lang="en-US" sz="1200" dirty="0"/>
          </a:p>
        </p:txBody>
      </p:sp>
      <p:sp>
        <p:nvSpPr>
          <p:cNvPr id="12" name="Text 8"/>
          <p:cNvSpPr/>
          <p:nvPr/>
        </p:nvSpPr>
        <p:spPr>
          <a:xfrm>
            <a:off x="6691313" y="1909762"/>
            <a:ext cx="1881187"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量化不同序列对运动规划解决方案的收敛速度影响。</a:t>
            </a:r>
            <a:endParaRPr lang="en-US" sz="1000" dirty="0"/>
          </a:p>
        </p:txBody>
      </p:sp>
      <p:sp>
        <p:nvSpPr>
          <p:cNvPr id="13" name="Text 9"/>
          <p:cNvSpPr/>
          <p:nvPr/>
        </p:nvSpPr>
        <p:spPr>
          <a:xfrm>
            <a:off x="4429125" y="2519363"/>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03</a:t>
            </a:r>
            <a:endParaRPr lang="en-US" sz="1200" dirty="0"/>
          </a:p>
        </p:txBody>
      </p:sp>
      <p:sp>
        <p:nvSpPr>
          <p:cNvPr id="14" name="Text 10"/>
          <p:cNvSpPr/>
          <p:nvPr/>
        </p:nvSpPr>
        <p:spPr>
          <a:xfrm>
            <a:off x="4429125" y="2847975"/>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高维球面网格</a:t>
            </a:r>
            <a:endParaRPr lang="en-US" sz="1200" dirty="0"/>
          </a:p>
        </p:txBody>
      </p:sp>
      <p:sp>
        <p:nvSpPr>
          <p:cNvPr id="15" name="Text 11"/>
          <p:cNvSpPr/>
          <p:nvPr/>
        </p:nvSpPr>
        <p:spPr>
          <a:xfrm>
            <a:off x="4429125" y="3095625"/>
            <a:ext cx="1881187"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开发适用于n&gt;3的一般n维球面的均匀网格。</a:t>
            </a:r>
            <a:endParaRPr lang="en-US" sz="1000" dirty="0"/>
          </a:p>
        </p:txBody>
      </p:sp>
      <p:sp>
        <p:nvSpPr>
          <p:cNvPr id="16" name="Text 12"/>
          <p:cNvSpPr/>
          <p:nvPr/>
        </p:nvSpPr>
        <p:spPr>
          <a:xfrm>
            <a:off x="6691313" y="2519363"/>
            <a:ext cx="1881187"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04</a:t>
            </a:r>
            <a:endParaRPr lang="en-US" sz="1200" dirty="0"/>
          </a:p>
        </p:txBody>
      </p:sp>
      <p:sp>
        <p:nvSpPr>
          <p:cNvPr id="17" name="Text 13"/>
          <p:cNvSpPr/>
          <p:nvPr/>
        </p:nvSpPr>
        <p:spPr>
          <a:xfrm>
            <a:off x="6691313" y="2847975"/>
            <a:ext cx="1881187"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复杂流形采样</a:t>
            </a:r>
            <a:endParaRPr lang="en-US" sz="1200" dirty="0"/>
          </a:p>
        </p:txBody>
      </p:sp>
      <p:sp>
        <p:nvSpPr>
          <p:cNvPr id="18" name="Text 14"/>
          <p:cNvSpPr/>
          <p:nvPr/>
        </p:nvSpPr>
        <p:spPr>
          <a:xfrm>
            <a:off x="6691313" y="3095625"/>
            <a:ext cx="1881187"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高效均匀采样闭链机器人及蛋白质环构象空间。</a:t>
            </a:r>
            <a:endParaRPr lang="en-US" sz="1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2014538"/>
            <a:ext cx="80010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THANKS</a:t>
            </a:r>
            <a:endParaRPr lang="en-US" sz="3700" dirty="0"/>
          </a:p>
        </p:txBody>
      </p:sp>
      <p:sp>
        <p:nvSpPr>
          <p:cNvPr id="4" name="Shape 1"/>
          <p:cNvSpPr/>
          <p:nvPr/>
        </p:nvSpPr>
        <p:spPr>
          <a:xfrm>
            <a:off x="571500" y="3014663"/>
            <a:ext cx="604838" cy="114300"/>
          </a:xfrm>
          <a:prstGeom prst="rect">
            <a:avLst/>
          </a:prstGeom>
          <a:solidFill>
            <a:srgbClr val="FFFFFF"/>
          </a:solidFill>
          <a:ln/>
        </p:spPr>
      </p:sp>
      <p:sp>
        <p:nvSpPr>
          <p:cNvPr id="5" name="Text 2"/>
          <p:cNvSpPr/>
          <p:nvPr/>
        </p:nvSpPr>
        <p:spPr>
          <a:xfrm>
            <a:off x="571500" y="3462337"/>
            <a:ext cx="8001000" cy="219075"/>
          </a:xfrm>
          <a:prstGeom prst="rect">
            <a:avLst/>
          </a:prstGeom>
          <a:noFill/>
          <a:ln/>
        </p:spPr>
        <p:txBody>
          <a:bodyPr wrap="square" lIns="0" tIns="0" rIns="0" bIns="0" rtlCol="0" anchor="ctr" vert="horz"/>
          <a:lstStyle/>
          <a:p>
            <a:pPr algn="l" indent="0" marL="0">
              <a:lnSpc>
                <a:spcPts val="1700"/>
              </a:lnSpc>
              <a:buNone/>
            </a:pPr>
            <a:r>
              <a:rPr lang="en-US" sz="1200" dirty="0">
                <a:solidFill>
                  <a:srgbClr val="FFFFFF"/>
                </a:solidFill>
                <a:latin typeface="Microsoft YaHei" pitchFamily="34" charset="0"/>
                <a:ea typeface="Microsoft YaHei" pitchFamily="34" charset="-122"/>
                <a:cs typeface="Microsoft YaHei" pitchFamily="34" charset="-120"/>
              </a:rPr>
              <a:t>PPT内容由通义AI生成，访问tongyi.ai智能生成更多PPT</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引言与背景</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01</a:t>
            </a:r>
            <a:endParaRPr lang="en-US" sz="225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133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FFFFFF"/>
                </a:solidFill>
                <a:latin typeface="Microsoft YaHei" pitchFamily="34" charset="0"/>
                <a:ea typeface="Microsoft YaHei" pitchFamily="34" charset="-122"/>
                <a:cs typeface="Microsoft YaHei" pitchFamily="34" charset="-120"/>
              </a:rPr>
              <a:t>SO(3)的数学特性</a:t>
            </a:r>
            <a:endParaRPr lang="en-US" sz="1200" dirty="0"/>
          </a:p>
        </p:txBody>
      </p:sp>
      <p:sp>
        <p:nvSpPr>
          <p:cNvPr id="6" name="Text 3"/>
          <p:cNvSpPr/>
          <p:nvPr/>
        </p:nvSpPr>
        <p:spPr>
          <a:xfrm>
            <a:off x="571500" y="2095500"/>
            <a:ext cx="2413000"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01</a:t>
            </a:r>
            <a:endParaRPr lang="en-US" sz="1200" dirty="0"/>
          </a:p>
        </p:txBody>
      </p:sp>
      <p:sp>
        <p:nvSpPr>
          <p:cNvPr id="7" name="Text 4"/>
          <p:cNvSpPr/>
          <p:nvPr/>
        </p:nvSpPr>
        <p:spPr>
          <a:xfrm>
            <a:off x="571500" y="2424113"/>
            <a:ext cx="2413000"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SO(3)定义</a:t>
            </a:r>
            <a:endParaRPr lang="en-US" sz="1200" dirty="0"/>
          </a:p>
        </p:txBody>
      </p:sp>
      <p:sp>
        <p:nvSpPr>
          <p:cNvPr id="8" name="Text 5"/>
          <p:cNvSpPr/>
          <p:nvPr/>
        </p:nvSpPr>
        <p:spPr>
          <a:xfrm>
            <a:off x="571500" y="2671763"/>
            <a:ext cx="2413000"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SO(3)代表三维空间中的所有旋转，形成一个三维流形，嵌入在更高维的空间中，满足正交性和定向保持条件。</a:t>
            </a:r>
            <a:endParaRPr lang="en-US" sz="1000" dirty="0"/>
          </a:p>
        </p:txBody>
      </p:sp>
      <p:sp>
        <p:nvSpPr>
          <p:cNvPr id="9" name="Text 6"/>
          <p:cNvSpPr/>
          <p:nvPr/>
        </p:nvSpPr>
        <p:spPr>
          <a:xfrm>
            <a:off x="3365500" y="2095500"/>
            <a:ext cx="2413000"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02</a:t>
            </a:r>
            <a:endParaRPr lang="en-US" sz="1200" dirty="0"/>
          </a:p>
        </p:txBody>
      </p:sp>
      <p:sp>
        <p:nvSpPr>
          <p:cNvPr id="10" name="Text 7"/>
          <p:cNvSpPr/>
          <p:nvPr/>
        </p:nvSpPr>
        <p:spPr>
          <a:xfrm>
            <a:off x="3365500" y="2424113"/>
            <a:ext cx="2413000"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拓扑等价</a:t>
            </a:r>
            <a:endParaRPr lang="en-US" sz="1200" dirty="0"/>
          </a:p>
        </p:txBody>
      </p:sp>
      <p:sp>
        <p:nvSpPr>
          <p:cNvPr id="11" name="Text 8"/>
          <p:cNvSpPr/>
          <p:nvPr/>
        </p:nvSpPr>
        <p:spPr>
          <a:xfrm>
            <a:off x="3365500" y="2671763"/>
            <a:ext cx="2413000"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SO(3)与实射影空间RP^3同胚，也可视为单位3球S^3上的点对点识别，保留距离和体积。</a:t>
            </a:r>
            <a:endParaRPr lang="en-US" sz="1000" dirty="0"/>
          </a:p>
        </p:txBody>
      </p:sp>
      <p:sp>
        <p:nvSpPr>
          <p:cNvPr id="12" name="Text 9"/>
          <p:cNvSpPr/>
          <p:nvPr/>
        </p:nvSpPr>
        <p:spPr>
          <a:xfrm>
            <a:off x="6159500" y="2095500"/>
            <a:ext cx="2413000" cy="214312"/>
          </a:xfrm>
          <a:prstGeom prst="rect">
            <a:avLst/>
          </a:prstGeom>
          <a:noFill/>
          <a:ln/>
        </p:spPr>
        <p:txBody>
          <a:bodyPr wrap="square" lIns="0" tIns="0" rIns="0" bIns="0" rtlCol="0" anchor="ctr" vert="horz"/>
          <a:lstStyle/>
          <a:p>
            <a:pPr algn="l" indent="0" marL="0">
              <a:lnSpc>
                <a:spcPts val="1600"/>
              </a:lnSpc>
              <a:buNone/>
            </a:pPr>
            <a:r>
              <a:rPr lang="en-US" sz="1200" b="1" dirty="0">
                <a:solidFill>
                  <a:srgbClr val="323DA4"/>
                </a:solidFill>
                <a:latin typeface="Microsoft YaHei" pitchFamily="34" charset="0"/>
                <a:ea typeface="Microsoft YaHei" pitchFamily="34" charset="-122"/>
                <a:cs typeface="Microsoft YaHei" pitchFamily="34" charset="-120"/>
              </a:rPr>
              <a:t>03</a:t>
            </a:r>
            <a:endParaRPr lang="en-US" sz="1200" dirty="0"/>
          </a:p>
        </p:txBody>
      </p:sp>
      <p:sp>
        <p:nvSpPr>
          <p:cNvPr id="13" name="Text 10"/>
          <p:cNvSpPr/>
          <p:nvPr/>
        </p:nvSpPr>
        <p:spPr>
          <a:xfrm>
            <a:off x="6159500" y="2424113"/>
            <a:ext cx="2413000"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Haar测度</a:t>
            </a:r>
            <a:endParaRPr lang="en-US" sz="1200" dirty="0"/>
          </a:p>
        </p:txBody>
      </p:sp>
      <p:sp>
        <p:nvSpPr>
          <p:cNvPr id="14" name="Text 11"/>
          <p:cNvSpPr/>
          <p:nvPr/>
        </p:nvSpPr>
        <p:spPr>
          <a:xfrm>
            <a:off x="6159500" y="2671763"/>
            <a:ext cx="2413000" cy="62865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Haar测度是SO(3)上唯一不变的测度，对所有正交坐标变换保持不变，是SO(3)的内在属性。</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现有采样方法概述</a:t>
            </a:r>
            <a:endParaRPr lang="en-US" sz="1200" dirty="0"/>
          </a:p>
        </p:txBody>
      </p:sp>
      <p:pic>
        <p:nvPicPr>
          <p:cNvPr id="6" name="Image 1" descr="preencoded.png">    </p:cNvPr>
          <p:cNvPicPr>
            <a:picLocks noChangeAspect="1"/>
          </p:cNvPicPr>
          <p:nvPr/>
        </p:nvPicPr>
        <p:blipFill>
          <a:blip r:embed="rId2"/>
          <a:srcRect l="0" r="0" t="8333" b="8333"/>
          <a:stretch/>
        </p:blipFill>
        <p:spPr>
          <a:xfrm>
            <a:off x="571500" y="1524000"/>
            <a:ext cx="1714500" cy="1428750"/>
          </a:xfrm>
          <a:prstGeom prst="rect">
            <a:avLst/>
          </a:prstGeom>
        </p:spPr>
      </p:pic>
      <p:sp>
        <p:nvSpPr>
          <p:cNvPr id="7" name="Text 3"/>
          <p:cNvSpPr/>
          <p:nvPr/>
        </p:nvSpPr>
        <p:spPr>
          <a:xfrm>
            <a:off x="666750" y="3143250"/>
            <a:ext cx="1524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随机序列生成</a:t>
            </a:r>
            <a:endParaRPr lang="en-US" sz="1200" dirty="0"/>
          </a:p>
        </p:txBody>
      </p:sp>
      <p:sp>
        <p:nvSpPr>
          <p:cNvPr id="8" name="Text 4"/>
          <p:cNvSpPr/>
          <p:nvPr/>
        </p:nvSpPr>
        <p:spPr>
          <a:xfrm>
            <a:off x="666750" y="3390900"/>
            <a:ext cx="15240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利用高斯分布或子群算法生成随机点，适用于SO(3)，但缺乏确定性均匀性保证。</a:t>
            </a:r>
            <a:endParaRPr lang="en-US" sz="1000" dirty="0"/>
          </a:p>
        </p:txBody>
      </p:sp>
      <p:pic>
        <p:nvPicPr>
          <p:cNvPr id="9" name="Image 2" descr="preencoded.png">    </p:cNvPr>
          <p:cNvPicPr>
            <a:picLocks noChangeAspect="1"/>
          </p:cNvPicPr>
          <p:nvPr/>
        </p:nvPicPr>
        <p:blipFill>
          <a:blip r:embed="rId3"/>
          <a:srcRect l="0" r="0" t="8333" b="8333"/>
          <a:stretch/>
        </p:blipFill>
        <p:spPr>
          <a:xfrm>
            <a:off x="2667000" y="1524000"/>
            <a:ext cx="1714500" cy="1428750"/>
          </a:xfrm>
          <a:prstGeom prst="rect">
            <a:avLst/>
          </a:prstGeom>
        </p:spPr>
      </p:pic>
      <p:sp>
        <p:nvSpPr>
          <p:cNvPr id="10" name="Text 5"/>
          <p:cNvSpPr/>
          <p:nvPr/>
        </p:nvSpPr>
        <p:spPr>
          <a:xfrm>
            <a:off x="2762250" y="3143250"/>
            <a:ext cx="1524000" cy="41910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Successive Orthogonal Images</a:t>
            </a:r>
            <a:endParaRPr lang="en-US" sz="1200" dirty="0"/>
          </a:p>
        </p:txBody>
      </p:sp>
      <p:sp>
        <p:nvSpPr>
          <p:cNvPr id="11" name="Text 6"/>
          <p:cNvSpPr/>
          <p:nvPr/>
        </p:nvSpPr>
        <p:spPr>
          <a:xfrm>
            <a:off x="2762250" y="3600450"/>
            <a:ext cx="1524000" cy="83820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基于Hopf坐标，生成具有网格结构的旋转序列，但非增量式，需预设样本数量。</a:t>
            </a:r>
            <a:endParaRPr lang="en-US" sz="1000" dirty="0"/>
          </a:p>
        </p:txBody>
      </p:sp>
      <p:pic>
        <p:nvPicPr>
          <p:cNvPr id="12" name="Image 3" descr="preencoded.png">    </p:cNvPr>
          <p:cNvPicPr>
            <a:picLocks noChangeAspect="1"/>
          </p:cNvPicPr>
          <p:nvPr/>
        </p:nvPicPr>
        <p:blipFill>
          <a:blip r:embed="rId4"/>
          <a:srcRect l="0" r="0" t="8333" b="8333"/>
          <a:stretch/>
        </p:blipFill>
        <p:spPr>
          <a:xfrm>
            <a:off x="4762500" y="1524000"/>
            <a:ext cx="1714500" cy="1428750"/>
          </a:xfrm>
          <a:prstGeom prst="rect">
            <a:avLst/>
          </a:prstGeom>
        </p:spPr>
      </p:pic>
      <p:sp>
        <p:nvSpPr>
          <p:cNvPr id="13" name="Text 7"/>
          <p:cNvSpPr/>
          <p:nvPr/>
        </p:nvSpPr>
        <p:spPr>
          <a:xfrm>
            <a:off x="4857750" y="3143250"/>
            <a:ext cx="1524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Layered Sukharev Grid</a:t>
            </a:r>
            <a:endParaRPr lang="en-US" sz="1200" dirty="0"/>
          </a:p>
        </p:txBody>
      </p:sp>
      <p:sp>
        <p:nvSpPr>
          <p:cNvPr id="14" name="Text 8"/>
          <p:cNvSpPr/>
          <p:nvPr/>
        </p:nvSpPr>
        <p:spPr>
          <a:xfrm>
            <a:off x="4857750" y="3390900"/>
            <a:ext cx="15240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提供SO(3)上的低分散序列，但网格区域体积差异大，影响均匀性。</a:t>
            </a:r>
            <a:endParaRPr lang="en-US" sz="1000" dirty="0"/>
          </a:p>
        </p:txBody>
      </p:sp>
      <p:pic>
        <p:nvPicPr>
          <p:cNvPr id="15" name="Image 4" descr="preencoded.png">    </p:cNvPr>
          <p:cNvPicPr>
            <a:picLocks noChangeAspect="1"/>
          </p:cNvPicPr>
          <p:nvPr/>
        </p:nvPicPr>
        <p:blipFill>
          <a:blip r:embed="rId5"/>
          <a:srcRect l="0" r="0" t="8333" b="8333"/>
          <a:stretch/>
        </p:blipFill>
        <p:spPr>
          <a:xfrm>
            <a:off x="6858000" y="1524000"/>
            <a:ext cx="1714500" cy="1428750"/>
          </a:xfrm>
          <a:prstGeom prst="rect">
            <a:avLst/>
          </a:prstGeom>
        </p:spPr>
      </p:pic>
      <p:sp>
        <p:nvSpPr>
          <p:cNvPr id="16" name="Text 9"/>
          <p:cNvSpPr/>
          <p:nvPr/>
        </p:nvSpPr>
        <p:spPr>
          <a:xfrm>
            <a:off x="6953250" y="3143250"/>
            <a:ext cx="15240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HEALPix多分辨率网格</a:t>
            </a:r>
            <a:endParaRPr lang="en-US" sz="1200" dirty="0"/>
          </a:p>
        </p:txBody>
      </p:sp>
      <p:sp>
        <p:nvSpPr>
          <p:cNvPr id="17" name="Text 10"/>
          <p:cNvSpPr/>
          <p:nvPr/>
        </p:nvSpPr>
        <p:spPr>
          <a:xfrm>
            <a:off x="6953250" y="3390900"/>
            <a:ext cx="15240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高效、增量地离散化2球面，用于天体物理等，启发SO(3)上的方法设计。</a:t>
            </a:r>
            <a:endParaRPr lang="en-US" sz="1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SO(3)的性质与表示</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02</a:t>
            </a:r>
            <a:endParaRPr lang="en-US" sz="225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1333500"/>
          </a:xfrm>
          <a:prstGeom prst="rect">
            <a:avLst/>
          </a:prstGeom>
        </p:spPr>
      </p:pic>
      <p:sp>
        <p:nvSpPr>
          <p:cNvPr id="4" name="Text 1"/>
          <p:cNvSpPr/>
          <p:nvPr/>
        </p:nvSpPr>
        <p:spPr>
          <a:xfrm>
            <a:off x="571500" y="285750"/>
            <a:ext cx="70485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5" name="Text 2"/>
          <p:cNvSpPr/>
          <p:nvPr/>
        </p:nvSpPr>
        <p:spPr>
          <a:xfrm>
            <a:off x="571500" y="742950"/>
            <a:ext cx="70485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FFFFFF"/>
                </a:solidFill>
                <a:latin typeface="Microsoft YaHei" pitchFamily="34" charset="0"/>
                <a:ea typeface="Microsoft YaHei" pitchFamily="34" charset="-122"/>
                <a:cs typeface="Microsoft YaHei" pitchFamily="34" charset="-120"/>
              </a:rPr>
              <a:t>拓扑属性</a:t>
            </a:r>
            <a:endParaRPr lang="en-US" sz="1200" dirty="0"/>
          </a:p>
        </p:txBody>
      </p:sp>
      <p:sp>
        <p:nvSpPr>
          <p:cNvPr id="6" name="Text 3"/>
          <p:cNvSpPr/>
          <p:nvPr/>
        </p:nvSpPr>
        <p:spPr>
          <a:xfrm>
            <a:off x="5334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SO(3)的拓扑等价</a:t>
            </a:r>
            <a:endParaRPr lang="en-US" sz="1200" dirty="0"/>
          </a:p>
        </p:txBody>
      </p:sp>
      <p:sp>
        <p:nvSpPr>
          <p:cNvPr id="7" name="Shape 4"/>
          <p:cNvSpPr/>
          <p:nvPr/>
        </p:nvSpPr>
        <p:spPr>
          <a:xfrm>
            <a:off x="533400" y="2495550"/>
            <a:ext cx="8001000" cy="19050"/>
          </a:xfrm>
          <a:prstGeom prst="rect">
            <a:avLst/>
          </a:prstGeom>
          <a:solidFill>
            <a:srgbClr val="323DA4"/>
          </a:solidFill>
          <a:ln/>
        </p:spPr>
      </p:sp>
      <p:sp>
        <p:nvSpPr>
          <p:cNvPr id="8" name="Shape 5"/>
          <p:cNvSpPr/>
          <p:nvPr/>
        </p:nvSpPr>
        <p:spPr>
          <a:xfrm>
            <a:off x="1647031" y="2457450"/>
            <a:ext cx="109538" cy="109538"/>
          </a:xfrm>
          <a:prstGeom prst="roundRect">
            <a:avLst>
              <a:gd name="adj" fmla="val 50000"/>
            </a:avLst>
          </a:prstGeom>
          <a:solidFill>
            <a:srgbClr val="323DA4"/>
          </a:solidFill>
          <a:ln/>
        </p:spPr>
      </p:sp>
      <p:sp>
        <p:nvSpPr>
          <p:cNvPr id="9" name="Text 6"/>
          <p:cNvSpPr/>
          <p:nvPr/>
        </p:nvSpPr>
        <p:spPr>
          <a:xfrm>
            <a:off x="533400" y="2719388"/>
            <a:ext cx="23368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SO(3)与实射影空间RP³同胚，可视为S³上的点对点识别，形成双覆盖关系，体现了旋转群的复杂拓扑结构。</a:t>
            </a:r>
            <a:endParaRPr lang="en-US" sz="1000" dirty="0"/>
          </a:p>
        </p:txBody>
      </p:sp>
      <p:sp>
        <p:nvSpPr>
          <p:cNvPr id="10" name="Text 7"/>
          <p:cNvSpPr/>
          <p:nvPr/>
        </p:nvSpPr>
        <p:spPr>
          <a:xfrm>
            <a:off x="32512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Haar测度的重要性</a:t>
            </a:r>
            <a:endParaRPr lang="en-US" sz="1200" dirty="0"/>
          </a:p>
        </p:txBody>
      </p:sp>
      <p:sp>
        <p:nvSpPr>
          <p:cNvPr id="11" name="Shape 8"/>
          <p:cNvSpPr/>
          <p:nvPr/>
        </p:nvSpPr>
        <p:spPr>
          <a:xfrm>
            <a:off x="4364831" y="2457450"/>
            <a:ext cx="109538" cy="109538"/>
          </a:xfrm>
          <a:prstGeom prst="roundRect">
            <a:avLst>
              <a:gd name="adj" fmla="val 50000"/>
            </a:avLst>
          </a:prstGeom>
          <a:solidFill>
            <a:srgbClr val="323DA4"/>
          </a:solidFill>
          <a:ln/>
        </p:spPr>
      </p:sp>
      <p:sp>
        <p:nvSpPr>
          <p:cNvPr id="12" name="Text 9"/>
          <p:cNvSpPr/>
          <p:nvPr/>
        </p:nvSpPr>
        <p:spPr>
          <a:xfrm>
            <a:off x="3251200" y="2719388"/>
            <a:ext cx="23368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Haar测度是SO(3)上唯一不变测度，独立于其拓扑结构，保证了旋转操作下的体积和距离不变性。</a:t>
            </a:r>
            <a:endParaRPr lang="en-US" sz="1000" dirty="0"/>
          </a:p>
        </p:txBody>
      </p:sp>
      <p:sp>
        <p:nvSpPr>
          <p:cNvPr id="13" name="Text 10"/>
          <p:cNvSpPr/>
          <p:nvPr/>
        </p:nvSpPr>
        <p:spPr>
          <a:xfrm>
            <a:off x="5969000" y="2095500"/>
            <a:ext cx="2336800" cy="209550"/>
          </a:xfrm>
          <a:prstGeom prst="rect">
            <a:avLst/>
          </a:prstGeom>
          <a:noFill/>
          <a:ln/>
        </p:spPr>
        <p:txBody>
          <a:bodyPr wrap="square" lIns="0" tIns="0" rIns="0" bIns="0" rtlCol="0" anchor="ctr" vert="horz"/>
          <a:lstStyle/>
          <a:p>
            <a:pPr algn="ctr"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纤维束结构</a:t>
            </a:r>
            <a:endParaRPr lang="en-US" sz="1200" dirty="0"/>
          </a:p>
        </p:txBody>
      </p:sp>
      <p:sp>
        <p:nvSpPr>
          <p:cNvPr id="14" name="Shape 11"/>
          <p:cNvSpPr/>
          <p:nvPr/>
        </p:nvSpPr>
        <p:spPr>
          <a:xfrm rot="5400000">
            <a:off x="8524875" y="2452688"/>
            <a:ext cx="119063" cy="104775"/>
          </a:xfrm>
          <a:prstGeom prst="triangle">
            <a:avLst/>
          </a:prstGeom>
          <a:solidFill>
            <a:srgbClr val="323DA4"/>
          </a:solidFill>
          <a:ln/>
        </p:spPr>
      </p:sp>
      <p:sp>
        <p:nvSpPr>
          <p:cNvPr id="15" name="Shape 12"/>
          <p:cNvSpPr/>
          <p:nvPr/>
        </p:nvSpPr>
        <p:spPr>
          <a:xfrm>
            <a:off x="7082631" y="2457450"/>
            <a:ext cx="109538" cy="109538"/>
          </a:xfrm>
          <a:prstGeom prst="roundRect">
            <a:avLst>
              <a:gd name="adj" fmla="val 50000"/>
            </a:avLst>
          </a:prstGeom>
          <a:solidFill>
            <a:srgbClr val="323DA4"/>
          </a:solidFill>
          <a:ln/>
        </p:spPr>
      </p:sp>
      <p:sp>
        <p:nvSpPr>
          <p:cNvPr id="16" name="Text 13"/>
          <p:cNvSpPr/>
          <p:nvPr/>
        </p:nvSpPr>
        <p:spPr>
          <a:xfrm>
            <a:off x="5969000" y="2719388"/>
            <a:ext cx="2336800" cy="628650"/>
          </a:xfrm>
          <a:prstGeom prst="rect">
            <a:avLst/>
          </a:prstGeom>
          <a:noFill/>
          <a:ln/>
        </p:spPr>
        <p:txBody>
          <a:bodyPr wrap="square" lIns="0" tIns="0" rIns="0" bIns="0" rtlCol="0" anchor="ctr" vert="horz"/>
          <a:lstStyle/>
          <a:p>
            <a:pPr algn="ctr"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SO(3)可通过Hopf纤维化描述，由S²上的非交圆构成，每个圆对应S²上的一个点，展示了SO(3)的局部直积空间特性。</a:t>
            </a:r>
            <a:endParaRPr lang="en-US" sz="1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solidFill>
            <a:srgbClr val="FFFFFF"/>
          </a:solidFill>
          <a:ln/>
        </p:spPr>
      </p:sp>
      <p:pic>
        <p:nvPicPr>
          <p:cNvPr id="3" name="Image 0" descr="preencoded.png">    </p:cNvPr>
          <p:cNvPicPr>
            <a:picLocks noChangeAspect="1"/>
          </p:cNvPicPr>
          <p:nvPr/>
        </p:nvPicPr>
        <p:blipFill>
          <a:blip r:embed="rId1"/>
          <a:srcRect l="0" r="0" t="0" b="0"/>
          <a:stretch/>
        </p:blipFill>
        <p:spPr>
          <a:xfrm>
            <a:off x="0" y="0"/>
            <a:ext cx="9144000" cy="5143500"/>
          </a:xfrm>
          <a:prstGeom prst="rect">
            <a:avLst/>
          </a:prstGeom>
        </p:spPr>
      </p:pic>
      <p:pic>
        <p:nvPicPr>
          <p:cNvPr id="4" name="Image 1" descr="preencoded.png">    </p:cNvPr>
          <p:cNvPicPr>
            <a:picLocks noChangeAspect="1"/>
          </p:cNvPicPr>
          <p:nvPr/>
        </p:nvPicPr>
        <p:blipFill>
          <a:blip r:embed="rId2"/>
          <a:srcRect l="12500" r="12500" t="0" b="0"/>
          <a:stretch/>
        </p:blipFill>
        <p:spPr>
          <a:xfrm>
            <a:off x="5286375" y="0"/>
            <a:ext cx="3857625" cy="5143500"/>
          </a:xfrm>
          <a:prstGeom prst="rect">
            <a:avLst/>
          </a:prstGeom>
        </p:spPr>
      </p:pic>
      <p:sp>
        <p:nvSpPr>
          <p:cNvPr id="5" name="Text 1"/>
          <p:cNvSpPr/>
          <p:nvPr/>
        </p:nvSpPr>
        <p:spPr>
          <a:xfrm>
            <a:off x="571500" y="285750"/>
            <a:ext cx="4038600" cy="400050"/>
          </a:xfrm>
          <a:prstGeom prst="rect">
            <a:avLst/>
          </a:prstGeom>
          <a:noFill/>
          <a:ln/>
        </p:spPr>
        <p:txBody>
          <a:bodyPr wrap="square" lIns="0" tIns="0" rIns="0" bIns="0" rtlCol="0" anchor="ctr" vert="horz"/>
          <a:lstStyle/>
          <a:p>
            <a:pPr algn="l" indent="0" marL="0">
              <a:lnSpc>
                <a:spcPts val="3100"/>
              </a:lnSpc>
              <a:buNone/>
            </a:pPr>
            <a:endParaRPr lang="en-US" sz="2200" dirty="0"/>
          </a:p>
        </p:txBody>
      </p:sp>
      <p:sp>
        <p:nvSpPr>
          <p:cNvPr id="6" name="Text 2"/>
          <p:cNvSpPr/>
          <p:nvPr/>
        </p:nvSpPr>
        <p:spPr>
          <a:xfrm>
            <a:off x="571500" y="742950"/>
            <a:ext cx="4038600" cy="209550"/>
          </a:xfrm>
          <a:prstGeom prst="rect">
            <a:avLst/>
          </a:prstGeom>
          <a:noFill/>
          <a:ln/>
        </p:spPr>
        <p:txBody>
          <a:bodyPr wrap="square" lIns="0" tIns="0" rIns="0" bIns="0" rtlCol="0" anchor="ctr" vert="horz"/>
          <a:lstStyle/>
          <a:p>
            <a:pPr algn="l" indent="0" marL="0">
              <a:lnSpc>
                <a:spcPts val="1600"/>
              </a:lnSpc>
              <a:buNone/>
            </a:pPr>
            <a:r>
              <a:rPr lang="en-US" sz="1200" dirty="0">
                <a:solidFill>
                  <a:srgbClr val="000000"/>
                </a:solidFill>
                <a:latin typeface="Microsoft YaHei" pitchFamily="34" charset="0"/>
                <a:ea typeface="Microsoft YaHei" pitchFamily="34" charset="-122"/>
                <a:cs typeface="Microsoft YaHei" pitchFamily="34" charset="-120"/>
              </a:rPr>
              <a:t>坐标系统与参数化</a:t>
            </a:r>
            <a:endParaRPr lang="en-US" sz="1200" dirty="0"/>
          </a:p>
        </p:txBody>
      </p:sp>
      <p:sp>
        <p:nvSpPr>
          <p:cNvPr id="7" name="Text 3"/>
          <p:cNvSpPr/>
          <p:nvPr/>
        </p:nvSpPr>
        <p:spPr>
          <a:xfrm>
            <a:off x="571500" y="13335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正交矩阵表示</a:t>
            </a:r>
            <a:endParaRPr lang="en-US" sz="1200" dirty="0"/>
          </a:p>
        </p:txBody>
      </p:sp>
      <p:sp>
        <p:nvSpPr>
          <p:cNvPr id="8" name="Text 4"/>
          <p:cNvSpPr/>
          <p:nvPr/>
        </p:nvSpPr>
        <p:spPr>
          <a:xfrm>
            <a:off x="571500" y="1581150"/>
            <a:ext cx="4143375"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SO(3)元素定义为3×3正交矩阵，行列式为+1，保持空间向量长度和方向不变。</a:t>
            </a:r>
            <a:endParaRPr lang="en-US" sz="1000" dirty="0"/>
          </a:p>
        </p:txBody>
      </p:sp>
      <p:sp>
        <p:nvSpPr>
          <p:cNvPr id="9" name="Text 5"/>
          <p:cNvSpPr/>
          <p:nvPr/>
        </p:nvSpPr>
        <p:spPr>
          <a:xfrm>
            <a:off x="571500" y="219075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四元数表示</a:t>
            </a:r>
            <a:endParaRPr lang="en-US" sz="1200" dirty="0"/>
          </a:p>
        </p:txBody>
      </p:sp>
      <p:sp>
        <p:nvSpPr>
          <p:cNvPr id="10" name="Text 6"/>
          <p:cNvSpPr/>
          <p:nvPr/>
        </p:nvSpPr>
        <p:spPr>
          <a:xfrm>
            <a:off x="571500" y="2438400"/>
            <a:ext cx="4143375"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四元数提供高效数值稳定表示，利用单位四元数映射3D旋转，保持SO(3)拓扑结构和哈尔测度。</a:t>
            </a:r>
            <a:endParaRPr lang="en-US" sz="1000" dirty="0"/>
          </a:p>
        </p:txBody>
      </p:sp>
      <p:sp>
        <p:nvSpPr>
          <p:cNvPr id="11" name="Text 7"/>
          <p:cNvSpPr/>
          <p:nvPr/>
        </p:nvSpPr>
        <p:spPr>
          <a:xfrm>
            <a:off x="571500" y="3048000"/>
            <a:ext cx="4143375" cy="209550"/>
          </a:xfrm>
          <a:prstGeom prst="rect">
            <a:avLst/>
          </a:prstGeom>
          <a:noFill/>
          <a:ln/>
        </p:spPr>
        <p:txBody>
          <a:bodyPr wrap="square" lIns="0" tIns="0" rIns="0" bIns="0" rtlCol="0" anchor="ctr" vert="horz"/>
          <a:lstStyle/>
          <a:p>
            <a:pPr algn="l" indent="0" marL="0">
              <a:lnSpc>
                <a:spcPts val="1600"/>
              </a:lnSpc>
              <a:buNone/>
            </a:pPr>
            <a:r>
              <a:rPr lang="en-US" sz="1200" b="1" dirty="0">
                <a:solidFill>
                  <a:srgbClr val="000000"/>
                </a:solidFill>
                <a:latin typeface="Microsoft YaHei" pitchFamily="34" charset="0"/>
                <a:ea typeface="Microsoft YaHei" pitchFamily="34" charset="-122"/>
                <a:cs typeface="Microsoft YaHei" pitchFamily="34" charset="-120"/>
              </a:rPr>
              <a:t>Hopf坐标表示</a:t>
            </a:r>
            <a:endParaRPr lang="en-US" sz="1200" dirty="0"/>
          </a:p>
        </p:txBody>
      </p:sp>
      <p:sp>
        <p:nvSpPr>
          <p:cNvPr id="12" name="Text 8"/>
          <p:cNvSpPr/>
          <p:nvPr/>
        </p:nvSpPr>
        <p:spPr>
          <a:xfrm>
            <a:off x="571500" y="3295650"/>
            <a:ext cx="4143375" cy="419100"/>
          </a:xfrm>
          <a:prstGeom prst="rect">
            <a:avLst/>
          </a:prstGeom>
          <a:noFill/>
          <a:ln/>
        </p:spPr>
        <p:txBody>
          <a:bodyPr wrap="square" lIns="0" tIns="0" rIns="0" bIns="0" rtlCol="0" anchor="ctr" vert="horz"/>
          <a:lstStyle/>
          <a:p>
            <a:pPr algn="l" indent="0" marL="0">
              <a:lnSpc>
                <a:spcPts val="1600"/>
              </a:lnSpc>
              <a:buNone/>
            </a:pPr>
            <a:r>
              <a:rPr lang="en-US" sz="1000" dirty="0">
                <a:solidFill>
                  <a:srgbClr val="666666"/>
                </a:solidFill>
                <a:latin typeface="Microsoft YaHei" pitchFamily="34" charset="0"/>
                <a:ea typeface="Microsoft YaHei" pitchFamily="34" charset="-122"/>
                <a:cs typeface="Microsoft YaHei" pitchFamily="34" charset="-120"/>
              </a:rPr>
              <a:t>Hopf坐标独特描述SO(3)内在结构，基于S1纤维与S2球面，提供均匀分布自然工具。</a:t>
            </a:r>
            <a:endParaRPr lang="en-US" sz="1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0"/>
          <a:stretch/>
        </p:blipFill>
        <p:spPr>
          <a:xfrm>
            <a:off x="0" y="0"/>
            <a:ext cx="9144000" cy="5143500"/>
          </a:xfrm>
          <a:prstGeom prst="rect">
            <a:avLst/>
          </a:prstGeom>
        </p:spPr>
      </p:pic>
      <p:sp>
        <p:nvSpPr>
          <p:cNvPr id="3" name="Text 0"/>
          <p:cNvSpPr/>
          <p:nvPr/>
        </p:nvSpPr>
        <p:spPr>
          <a:xfrm>
            <a:off x="571500" y="3314700"/>
            <a:ext cx="4762500" cy="666750"/>
          </a:xfrm>
          <a:prstGeom prst="rect">
            <a:avLst/>
          </a:prstGeom>
          <a:noFill/>
          <a:ln/>
        </p:spPr>
        <p:txBody>
          <a:bodyPr wrap="square" lIns="0" tIns="0" rIns="0" bIns="0" rtlCol="0" anchor="ctr" vert="horz"/>
          <a:lstStyle/>
          <a:p>
            <a:pPr algn="l" indent="0" marL="0">
              <a:lnSpc>
                <a:spcPts val="5200"/>
              </a:lnSpc>
              <a:buNone/>
            </a:pPr>
            <a:r>
              <a:rPr lang="en-US" sz="3700" b="1" dirty="0">
                <a:solidFill>
                  <a:srgbClr val="FFFFFF"/>
                </a:solidFill>
                <a:latin typeface="Microsoft YaHei" pitchFamily="34" charset="0"/>
                <a:ea typeface="Microsoft YaHei" pitchFamily="34" charset="-122"/>
                <a:cs typeface="Microsoft YaHei" pitchFamily="34" charset="-120"/>
              </a:rPr>
              <a:t>方法论与理论基础</a:t>
            </a:r>
            <a:endParaRPr lang="en-US" sz="3700" dirty="0"/>
          </a:p>
        </p:txBody>
      </p:sp>
      <p:sp>
        <p:nvSpPr>
          <p:cNvPr id="4" name="Shape 1"/>
          <p:cNvSpPr/>
          <p:nvPr/>
        </p:nvSpPr>
        <p:spPr>
          <a:xfrm>
            <a:off x="571500" y="4157662"/>
            <a:ext cx="4762500" cy="14288"/>
          </a:xfrm>
          <a:prstGeom prst="rect">
            <a:avLst/>
          </a:prstGeom>
          <a:solidFill>
            <a:srgbClr val="FFFFFF">
              <a:alpha val="30000"/>
            </a:srgbClr>
          </a:solidFill>
          <a:ln/>
        </p:spPr>
      </p:sp>
      <p:sp>
        <p:nvSpPr>
          <p:cNvPr id="5" name="Text 2"/>
          <p:cNvSpPr/>
          <p:nvPr/>
        </p:nvSpPr>
        <p:spPr>
          <a:xfrm>
            <a:off x="571500" y="4362450"/>
            <a:ext cx="4762500" cy="209550"/>
          </a:xfrm>
          <a:prstGeom prst="rect">
            <a:avLst/>
          </a:prstGeom>
          <a:noFill/>
          <a:ln/>
        </p:spPr>
        <p:txBody>
          <a:bodyPr wrap="square" lIns="0" tIns="0" rIns="0" bIns="0" rtlCol="0" anchor="ctr" vert="horz"/>
          <a:lstStyle/>
          <a:p>
            <a:pPr algn="l" indent="0" marL="0">
              <a:lnSpc>
                <a:spcPts val="1600"/>
              </a:lnSpc>
              <a:buNone/>
            </a:pPr>
            <a:endParaRPr lang="en-US" sz="1000" dirty="0"/>
          </a:p>
        </p:txBody>
      </p:sp>
      <p:sp>
        <p:nvSpPr>
          <p:cNvPr id="6" name="Text 3"/>
          <p:cNvSpPr/>
          <p:nvPr/>
        </p:nvSpPr>
        <p:spPr>
          <a:xfrm>
            <a:off x="5419725" y="3009900"/>
            <a:ext cx="3729038" cy="2857500"/>
          </a:xfrm>
          <a:prstGeom prst="rect">
            <a:avLst/>
          </a:prstGeom>
          <a:noFill/>
          <a:ln/>
        </p:spPr>
        <p:txBody>
          <a:bodyPr wrap="square" lIns="0" tIns="0" rIns="0" bIns="0" rtlCol="0" anchor="ctr" vert="horz"/>
          <a:lstStyle/>
          <a:p>
            <a:pPr algn="ctr" indent="0" marL="0">
              <a:lnSpc>
                <a:spcPts val="22500"/>
              </a:lnSpc>
              <a:buNone/>
            </a:pPr>
            <a:r>
              <a:rPr lang="en-US" sz="22500" b="1" dirty="0">
                <a:solidFill>
                  <a:srgbClr val="FFFFFF">
                    <a:alpha val="40000"/>
                  </a:srgbClr>
                </a:solidFill>
                <a:latin typeface="Microsoft YaHei" pitchFamily="34" charset="0"/>
                <a:ea typeface="Microsoft YaHei" pitchFamily="34" charset="-122"/>
                <a:cs typeface="Microsoft YaHei" pitchFamily="34" charset="-120"/>
              </a:rPr>
              <a:t>03</a:t>
            </a:r>
            <a:endParaRPr lang="en-US" sz="225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2024-10-06T05:45:38Z</dcterms:created>
  <dcterms:modified xsi:type="dcterms:W3CDTF">2024-10-06T05:45:38Z</dcterms:modified>
</cp:coreProperties>
</file>